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95"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4" d="100"/>
          <a:sy n="34" d="100"/>
        </p:scale>
        <p:origin x="83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Иван Арсентьев</a:t>
            </a:r>
          </a:p>
        </p:txBody>
      </p:sp>
      <p:sp>
        <p:nvSpPr>
          <p:cNvPr id="94" name="«Место ввода цитаты»."/>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EA9E7B7D-7307-4FC9-AC55-0FB66AF07DCD}"/>
              </a:ext>
            </a:extLst>
          </p:cNvPr>
          <p:cNvGrpSpPr/>
          <p:nvPr/>
        </p:nvGrpSpPr>
        <p:grpSpPr>
          <a:xfrm>
            <a:off x="2167466" y="1024628"/>
            <a:ext cx="21053189" cy="10476027"/>
            <a:chOff x="2167466" y="1024628"/>
            <a:chExt cx="21053189" cy="10476027"/>
          </a:xfrm>
        </p:grpSpPr>
        <p:grpSp>
          <p:nvGrpSpPr>
            <p:cNvPr id="2562" name="Group"/>
            <p:cNvGrpSpPr/>
            <p:nvPr/>
          </p:nvGrpSpPr>
          <p:grpSpPr>
            <a:xfrm>
              <a:off x="19976585" y="1024628"/>
              <a:ext cx="3244070" cy="682285"/>
              <a:chOff x="0" y="0"/>
              <a:chExt cx="3244069" cy="682283"/>
            </a:xfrm>
          </p:grpSpPr>
          <p:sp>
            <p:nvSpPr>
              <p:cNvPr id="2560" name="Template by HiSlide.io"/>
              <p:cNvSpPr txBox="1"/>
              <p:nvPr/>
            </p:nvSpPr>
            <p:spPr>
              <a:xfrm>
                <a:off x="178883" y="0"/>
                <a:ext cx="3065187" cy="4572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a:latin typeface="Barlow Medium"/>
                    <a:ea typeface="Barlow Medium"/>
                    <a:cs typeface="Barlow Medium"/>
                    <a:sym typeface="Barlow Medium"/>
                  </a:rPr>
                  <a:t>Template by</a:t>
                </a:r>
                <a:r>
                  <a:t> </a:t>
                </a:r>
                <a:r>
                  <a:rPr>
                    <a:hlinkClick r:id="rId2"/>
                  </a:rPr>
                  <a:t>HiSlide.io</a:t>
                </a:r>
              </a:p>
            </p:txBody>
          </p:sp>
          <p:sp>
            <p:nvSpPr>
              <p:cNvPr id="2561" name="PowerPoint - Keynote - Google Slides"/>
              <p:cNvSpPr txBox="1"/>
              <p:nvPr/>
            </p:nvSpPr>
            <p:spPr>
              <a:xfrm>
                <a:off x="0" y="415583"/>
                <a:ext cx="3219755" cy="2667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nvGrpSpPr>
            <p:cNvPr id="2565" name="Group"/>
            <p:cNvGrpSpPr/>
            <p:nvPr/>
          </p:nvGrpSpPr>
          <p:grpSpPr>
            <a:xfrm>
              <a:off x="12987083" y="4233231"/>
              <a:ext cx="8698419" cy="5094624"/>
              <a:chOff x="-10751" y="0"/>
              <a:chExt cx="8698417" cy="5094622"/>
            </a:xfrm>
          </p:grpSpPr>
          <p:sp>
            <p:nvSpPr>
              <p:cNvPr id="2563"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txBox="1"/>
              <p:nvPr/>
            </p:nvSpPr>
            <p:spPr>
              <a:xfrm>
                <a:off x="0" y="1183022"/>
                <a:ext cx="8687667" cy="3911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t>popularised</a:t>
                </a:r>
                <a:r>
                  <a:rPr dirty="0"/>
                  <a:t> in the 1960s with the release of </a:t>
                </a:r>
                <a:r>
                  <a:rPr dirty="0" err="1"/>
                  <a:t>Letraset</a:t>
                </a:r>
                <a:r>
                  <a:rPr dirty="0"/>
                  <a:t> sheets containing Lorem Ipsum passages, and more recently with desktop publishing software like Aldus PageMaker including versions of Lorem Ipsum.</a:t>
                </a:r>
              </a:p>
            </p:txBody>
          </p:sp>
          <p:sp>
            <p:nvSpPr>
              <p:cNvPr id="2564" name="Maslow’s Hierarchy of Needs"/>
              <p:cNvSpPr txBox="1"/>
              <p:nvPr/>
            </p:nvSpPr>
            <p:spPr>
              <a:xfrm>
                <a:off x="-10752" y="0"/>
                <a:ext cx="8521027"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t>Maslow’s Hierarchy of Needs</a:t>
                </a:r>
              </a:p>
            </p:txBody>
          </p:sp>
        </p:grpSp>
        <p:grpSp>
          <p:nvGrpSpPr>
            <p:cNvPr id="2587" name="Group"/>
            <p:cNvGrpSpPr/>
            <p:nvPr/>
          </p:nvGrpSpPr>
          <p:grpSpPr>
            <a:xfrm>
              <a:off x="2167466" y="2076129"/>
              <a:ext cx="9424526" cy="9424526"/>
              <a:chOff x="0" y="0"/>
              <a:chExt cx="9424524" cy="9424524"/>
            </a:xfrm>
          </p:grpSpPr>
          <p:sp>
            <p:nvSpPr>
              <p:cNvPr id="2566" name="Triangle"/>
              <p:cNvSpPr/>
              <p:nvPr/>
            </p:nvSpPr>
            <p:spPr>
              <a:xfrm>
                <a:off x="0" y="0"/>
                <a:ext cx="9424525" cy="94245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25400" cap="flat">
                <a:solidFill>
                  <a:srgbClr val="D6D7D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67" name="Triangle"/>
              <p:cNvSpPr/>
              <p:nvPr/>
            </p:nvSpPr>
            <p:spPr>
              <a:xfrm>
                <a:off x="3872052" y="431078"/>
                <a:ext cx="1684515" cy="1684530"/>
              </a:xfrm>
              <a:custGeom>
                <a:avLst/>
                <a:gdLst/>
                <a:ahLst/>
                <a:cxnLst>
                  <a:cxn ang="0">
                    <a:pos x="wd2" y="hd2"/>
                  </a:cxn>
                  <a:cxn ang="5400000">
                    <a:pos x="wd2" y="hd2"/>
                  </a:cxn>
                  <a:cxn ang="10800000">
                    <a:pos x="wd2" y="hd2"/>
                  </a:cxn>
                  <a:cxn ang="16200000">
                    <a:pos x="wd2" y="hd2"/>
                  </a:cxn>
                </a:cxnLst>
                <a:rect l="0" t="0" r="r" b="b"/>
                <a:pathLst>
                  <a:path w="21600" h="21600" extrusionOk="0">
                    <a:moveTo>
                      <a:pt x="0" y="21509"/>
                    </a:moveTo>
                    <a:lnTo>
                      <a:pt x="10738" y="0"/>
                    </a:lnTo>
                    <a:lnTo>
                      <a:pt x="21600" y="21600"/>
                    </a:lnTo>
                    <a:lnTo>
                      <a:pt x="0" y="21509"/>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2568" name="Shape"/>
              <p:cNvSpPr/>
              <p:nvPr/>
            </p:nvSpPr>
            <p:spPr>
              <a:xfrm>
                <a:off x="2983529" y="2289569"/>
                <a:ext cx="3455983" cy="1587030"/>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16628" y="0"/>
                    </a:lnTo>
                    <a:lnTo>
                      <a:pt x="21600" y="21599"/>
                    </a:lnTo>
                    <a:lnTo>
                      <a:pt x="0" y="21600"/>
                    </a:lnTo>
                    <a:lnTo>
                      <a:pt x="4978" y="0"/>
                    </a:ln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69" name="Shape"/>
              <p:cNvSpPr/>
              <p:nvPr/>
            </p:nvSpPr>
            <p:spPr>
              <a:xfrm>
                <a:off x="2106865" y="4064270"/>
                <a:ext cx="5213164" cy="1574925"/>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18308" y="0"/>
                    </a:lnTo>
                    <a:lnTo>
                      <a:pt x="21600" y="21600"/>
                    </a:lnTo>
                    <a:lnTo>
                      <a:pt x="0" y="21579"/>
                    </a:lnTo>
                    <a:lnTo>
                      <a:pt x="3287" y="0"/>
                    </a:ln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70" name="Shape"/>
              <p:cNvSpPr/>
              <p:nvPr/>
            </p:nvSpPr>
            <p:spPr>
              <a:xfrm>
                <a:off x="1229997" y="5819003"/>
                <a:ext cx="6964323" cy="1564879"/>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19187" y="0"/>
                    </a:lnTo>
                    <a:lnTo>
                      <a:pt x="21600" y="21600"/>
                    </a:lnTo>
                    <a:lnTo>
                      <a:pt x="0" y="21600"/>
                    </a:lnTo>
                    <a:lnTo>
                      <a:pt x="2466" y="0"/>
                    </a:ln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71" name="Shape"/>
              <p:cNvSpPr/>
              <p:nvPr/>
            </p:nvSpPr>
            <p:spPr>
              <a:xfrm>
                <a:off x="310156" y="7566369"/>
                <a:ext cx="8807989" cy="1655789"/>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19586" y="0"/>
                    </a:lnTo>
                    <a:lnTo>
                      <a:pt x="21600" y="21600"/>
                    </a:lnTo>
                    <a:lnTo>
                      <a:pt x="0" y="21600"/>
                    </a:lnTo>
                    <a:lnTo>
                      <a:pt x="2049" y="0"/>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nvGrpSpPr>
              <p:cNvPr id="2574" name="Group"/>
              <p:cNvGrpSpPr/>
              <p:nvPr/>
            </p:nvGrpSpPr>
            <p:grpSpPr>
              <a:xfrm>
                <a:off x="2376350" y="7970128"/>
                <a:ext cx="4652344" cy="848272"/>
                <a:chOff x="0" y="0"/>
                <a:chExt cx="4652343" cy="848271"/>
              </a:xfrm>
            </p:grpSpPr>
            <p:sp>
              <p:nvSpPr>
                <p:cNvPr id="2572" name="Physiological"/>
                <p:cNvSpPr txBox="1"/>
                <p:nvPr/>
              </p:nvSpPr>
              <p:spPr>
                <a:xfrm>
                  <a:off x="598180" y="0"/>
                  <a:ext cx="3455984" cy="482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FFFFFF"/>
                      </a:solidFill>
                      <a:latin typeface="Barlow Bold"/>
                      <a:ea typeface="Barlow Bold"/>
                      <a:cs typeface="Barlow Bold"/>
                      <a:sym typeface="Barlow Bold"/>
                    </a:defRPr>
                  </a:lvl1pPr>
                </a:lstStyle>
                <a:p>
                  <a:r>
                    <a:t>Physiological</a:t>
                  </a:r>
                </a:p>
              </p:txBody>
            </p:sp>
            <p:sp>
              <p:nvSpPr>
                <p:cNvPr id="2573" name="The need for Air, Food, Water, Health"/>
                <p:cNvSpPr txBox="1"/>
                <p:nvPr/>
              </p:nvSpPr>
              <p:spPr>
                <a:xfrm>
                  <a:off x="0" y="500925"/>
                  <a:ext cx="4652344" cy="347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1600" b="0">
                      <a:solidFill>
                        <a:srgbClr val="FFFFFF"/>
                      </a:solidFill>
                      <a:latin typeface="Barlow Bold"/>
                      <a:ea typeface="Barlow Bold"/>
                      <a:cs typeface="Barlow Bold"/>
                      <a:sym typeface="Barlow Bold"/>
                    </a:defRPr>
                  </a:lvl1pPr>
                </a:lstStyle>
                <a:p>
                  <a:r>
                    <a:t>The need for Air, Food, Water, Health</a:t>
                  </a:r>
                </a:p>
              </p:txBody>
            </p:sp>
          </p:grpSp>
          <p:grpSp>
            <p:nvGrpSpPr>
              <p:cNvPr id="2577" name="Group"/>
              <p:cNvGrpSpPr/>
              <p:nvPr/>
            </p:nvGrpSpPr>
            <p:grpSpPr>
              <a:xfrm>
                <a:off x="2386090" y="6151907"/>
                <a:ext cx="4652345" cy="848272"/>
                <a:chOff x="0" y="0"/>
                <a:chExt cx="4652343" cy="848271"/>
              </a:xfrm>
            </p:grpSpPr>
            <p:sp>
              <p:nvSpPr>
                <p:cNvPr id="2575" name="Safety"/>
                <p:cNvSpPr txBox="1"/>
                <p:nvPr/>
              </p:nvSpPr>
              <p:spPr>
                <a:xfrm>
                  <a:off x="598180" y="0"/>
                  <a:ext cx="3455984" cy="482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FFFFFF"/>
                      </a:solidFill>
                      <a:latin typeface="Barlow Bold"/>
                      <a:ea typeface="Barlow Bold"/>
                      <a:cs typeface="Barlow Bold"/>
                      <a:sym typeface="Barlow Bold"/>
                    </a:defRPr>
                  </a:lvl1pPr>
                </a:lstStyle>
                <a:p>
                  <a:r>
                    <a:t>Safety</a:t>
                  </a:r>
                </a:p>
              </p:txBody>
            </p:sp>
            <p:sp>
              <p:nvSpPr>
                <p:cNvPr id="2576" name="The need for Safety, Shelter, Stability"/>
                <p:cNvSpPr txBox="1"/>
                <p:nvPr/>
              </p:nvSpPr>
              <p:spPr>
                <a:xfrm>
                  <a:off x="0" y="500925"/>
                  <a:ext cx="4652344" cy="347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1600" b="0">
                      <a:solidFill>
                        <a:srgbClr val="FFFFFF"/>
                      </a:solidFill>
                      <a:latin typeface="Barlow Bold"/>
                      <a:ea typeface="Barlow Bold"/>
                      <a:cs typeface="Barlow Bold"/>
                      <a:sym typeface="Barlow Bold"/>
                    </a:defRPr>
                  </a:lvl1pPr>
                </a:lstStyle>
                <a:p>
                  <a:r>
                    <a:t>The need for Safety, Shelter, Stability</a:t>
                  </a:r>
                </a:p>
              </p:txBody>
            </p:sp>
          </p:grpSp>
          <p:grpSp>
            <p:nvGrpSpPr>
              <p:cNvPr id="2580" name="Group"/>
              <p:cNvGrpSpPr/>
              <p:nvPr/>
            </p:nvGrpSpPr>
            <p:grpSpPr>
              <a:xfrm>
                <a:off x="2386090" y="4384486"/>
                <a:ext cx="4652345" cy="848272"/>
                <a:chOff x="0" y="0"/>
                <a:chExt cx="4652343" cy="848271"/>
              </a:xfrm>
            </p:grpSpPr>
            <p:sp>
              <p:nvSpPr>
                <p:cNvPr id="2578" name="Social"/>
                <p:cNvSpPr txBox="1"/>
                <p:nvPr/>
              </p:nvSpPr>
              <p:spPr>
                <a:xfrm>
                  <a:off x="598180" y="0"/>
                  <a:ext cx="3455984" cy="482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FFFFFF"/>
                      </a:solidFill>
                      <a:latin typeface="Barlow Bold"/>
                      <a:ea typeface="Barlow Bold"/>
                      <a:cs typeface="Barlow Bold"/>
                      <a:sym typeface="Barlow Bold"/>
                    </a:defRPr>
                  </a:lvl1pPr>
                </a:lstStyle>
                <a:p>
                  <a:r>
                    <a:rPr dirty="0"/>
                    <a:t>Social</a:t>
                  </a:r>
                </a:p>
              </p:txBody>
            </p:sp>
            <p:sp>
              <p:nvSpPr>
                <p:cNvPr id="2579" name="The need for Love, Belonging, Inclusion"/>
                <p:cNvSpPr txBox="1"/>
                <p:nvPr/>
              </p:nvSpPr>
              <p:spPr>
                <a:xfrm>
                  <a:off x="0" y="500925"/>
                  <a:ext cx="4652344" cy="347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1600" b="0">
                      <a:solidFill>
                        <a:srgbClr val="FFFFFF"/>
                      </a:solidFill>
                      <a:latin typeface="Barlow Bold"/>
                      <a:ea typeface="Barlow Bold"/>
                      <a:cs typeface="Barlow Bold"/>
                      <a:sym typeface="Barlow Bold"/>
                    </a:defRPr>
                  </a:lvl1pPr>
                </a:lstStyle>
                <a:p>
                  <a:r>
                    <a:t>The need for Love, Belonging, Inclusion</a:t>
                  </a:r>
                </a:p>
              </p:txBody>
            </p:sp>
          </p:grpSp>
          <p:grpSp>
            <p:nvGrpSpPr>
              <p:cNvPr id="2583" name="Group"/>
              <p:cNvGrpSpPr/>
              <p:nvPr/>
            </p:nvGrpSpPr>
            <p:grpSpPr>
              <a:xfrm>
                <a:off x="2984271" y="2554817"/>
                <a:ext cx="3455983" cy="1181681"/>
                <a:chOff x="0" y="0"/>
                <a:chExt cx="3455982" cy="1181679"/>
              </a:xfrm>
            </p:grpSpPr>
            <p:sp>
              <p:nvSpPr>
                <p:cNvPr id="2581" name="Ego"/>
                <p:cNvSpPr/>
                <p:nvPr/>
              </p:nvSpPr>
              <p:spPr>
                <a:xfrm>
                  <a:off x="0" y="0"/>
                  <a:ext cx="3455983"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FFFFFF"/>
                      </a:solidFill>
                      <a:latin typeface="Barlow Bold"/>
                      <a:ea typeface="Barlow Bold"/>
                      <a:cs typeface="Barlow Bold"/>
                      <a:sym typeface="Barlow Bold"/>
                    </a:defRPr>
                  </a:lvl1pPr>
                </a:lstStyle>
                <a:p>
                  <a:r>
                    <a:t>Ego</a:t>
                  </a:r>
                </a:p>
              </p:txBody>
            </p:sp>
            <p:sp>
              <p:nvSpPr>
                <p:cNvPr id="2582" name="The need for Self-esteem, Power, Control, Recognition"/>
                <p:cNvSpPr txBox="1"/>
                <p:nvPr/>
              </p:nvSpPr>
              <p:spPr>
                <a:xfrm>
                  <a:off x="345777" y="500925"/>
                  <a:ext cx="2764428" cy="6807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1600" b="0">
                      <a:solidFill>
                        <a:srgbClr val="FFFFFF"/>
                      </a:solidFill>
                      <a:latin typeface="Barlow Bold"/>
                      <a:ea typeface="Barlow Bold"/>
                      <a:cs typeface="Barlow Bold"/>
                      <a:sym typeface="Barlow Bold"/>
                    </a:defRPr>
                  </a:lvl1pPr>
                </a:lstStyle>
                <a:p>
                  <a:r>
                    <a:t>The need for Self-esteem, Power, Control, Recognition</a:t>
                  </a:r>
                </a:p>
              </p:txBody>
            </p:sp>
          </p:grpSp>
          <p:grpSp>
            <p:nvGrpSpPr>
              <p:cNvPr id="2586" name="Group"/>
              <p:cNvGrpSpPr/>
              <p:nvPr/>
            </p:nvGrpSpPr>
            <p:grpSpPr>
              <a:xfrm>
                <a:off x="5775860" y="531996"/>
                <a:ext cx="3455984" cy="1201342"/>
                <a:chOff x="0" y="0"/>
                <a:chExt cx="3455982" cy="1201340"/>
              </a:xfrm>
            </p:grpSpPr>
            <p:sp>
              <p:nvSpPr>
                <p:cNvPr id="2584" name="Self Actualisation"/>
                <p:cNvSpPr/>
                <p:nvPr/>
              </p:nvSpPr>
              <p:spPr>
                <a:xfrm>
                  <a:off x="0" y="0"/>
                  <a:ext cx="3455983"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2C3540"/>
                      </a:solidFill>
                      <a:latin typeface="Barlow Bold"/>
                      <a:ea typeface="Barlow Bold"/>
                      <a:cs typeface="Barlow Bold"/>
                      <a:sym typeface="Barlow Bold"/>
                    </a:defRPr>
                  </a:lvl1pPr>
                </a:lstStyle>
                <a:p>
                  <a:r>
                    <a:t>Self Actualisation</a:t>
                  </a:r>
                </a:p>
              </p:txBody>
            </p:sp>
            <p:sp>
              <p:nvSpPr>
                <p:cNvPr id="2585" name="The need for Growth, Creativity, Development"/>
                <p:cNvSpPr txBox="1"/>
                <p:nvPr/>
              </p:nvSpPr>
              <p:spPr>
                <a:xfrm>
                  <a:off x="0" y="500925"/>
                  <a:ext cx="2660229" cy="70041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2C3540"/>
                      </a:solidFill>
                      <a:latin typeface="Barlow Bold"/>
                      <a:ea typeface="Barlow Bold"/>
                      <a:cs typeface="Barlow Bold"/>
                      <a:sym typeface="Barlow Bold"/>
                    </a:defRPr>
                  </a:lvl1pPr>
                </a:lstStyle>
                <a:p>
                  <a:r>
                    <a:t>The need for Growth, Creativity, Development</a:t>
                  </a:r>
                </a:p>
              </p:txBody>
            </p:sp>
          </p:gr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208</TotalTime>
  <Words>164</Words>
  <Application>Microsoft Office PowerPoint</Application>
  <PresentationFormat>Personalizado</PresentationFormat>
  <Paragraphs>14</Paragraphs>
  <Slides>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1</cp:lastModifiedBy>
  <cp:revision>23</cp:revision>
  <dcterms:modified xsi:type="dcterms:W3CDTF">2020-02-08T23:48:17Z</dcterms:modified>
</cp:coreProperties>
</file>