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96"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4" d="100"/>
          <a:sy n="34" d="100"/>
        </p:scale>
        <p:origin x="83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Цитата">
    <p:spTree>
      <p:nvGrpSpPr>
        <p:cNvPr id="1" name=""/>
        <p:cNvGrpSpPr/>
        <p:nvPr/>
      </p:nvGrpSpPr>
      <p:grpSpPr>
        <a:xfrm>
          <a:off x="0" y="0"/>
          <a:ext cx="0" cy="0"/>
          <a:chOff x="0" y="0"/>
          <a:chExt cx="0" cy="0"/>
        </a:xfrm>
      </p:grpSpPr>
      <p:sp>
        <p:nvSpPr>
          <p:cNvPr id="93" name="— Иван Арсентьев"/>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 Иван Арсентьев</a:t>
            </a:r>
          </a:p>
        </p:txBody>
      </p:sp>
      <p:sp>
        <p:nvSpPr>
          <p:cNvPr id="94" name="«Место ввода цитаты»."/>
          <p:cNvSpPr txBox="1">
            <a:spLocks noGrp="1"/>
          </p:cNvSpPr>
          <p:nvPr>
            <p:ph type="body" sz="quarter" idx="14"/>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«Место ввода цитаты».</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Фото">
    <p:spTree>
      <p:nvGrpSpPr>
        <p:cNvPr id="1" name=""/>
        <p:cNvGrpSpPr/>
        <p:nvPr/>
      </p:nvGrpSpPr>
      <p:grpSpPr>
        <a:xfrm>
          <a:off x="0" y="0"/>
          <a:ext cx="0" cy="0"/>
          <a:chOff x="0" y="0"/>
          <a:chExt cx="0" cy="0"/>
        </a:xfrm>
      </p:grpSpPr>
      <p:sp>
        <p:nvSpPr>
          <p:cNvPr id="102" name="Image"/>
          <p:cNvSpPr>
            <a:spLocks noGrp="1"/>
          </p:cNvSpPr>
          <p:nvPr>
            <p:ph type="pic" idx="13"/>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Фото — горизонтально">
    <p:spTree>
      <p:nvGrpSpPr>
        <p:cNvPr id="1" name=""/>
        <p:cNvGrpSpPr/>
        <p:nvPr/>
      </p:nvGrpSpPr>
      <p:grpSpPr>
        <a:xfrm>
          <a:off x="0" y="0"/>
          <a:ext cx="0" cy="0"/>
          <a:chOff x="0" y="0"/>
          <a:chExt cx="0" cy="0"/>
        </a:xfrm>
      </p:grpSpPr>
      <p:sp>
        <p:nvSpPr>
          <p:cNvPr id="20" name="Image"/>
          <p:cNvSpPr>
            <a:spLocks noGrp="1"/>
          </p:cNvSpPr>
          <p:nvPr>
            <p:ph type="pic" idx="13"/>
          </p:nvPr>
        </p:nvSpPr>
        <p:spPr>
          <a:xfrm>
            <a:off x="3124200" y="-38100"/>
            <a:ext cx="18135600" cy="12096698"/>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Заголовок — по центру">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Фото — вертикально">
    <p:spTree>
      <p:nvGrpSpPr>
        <p:cNvPr id="1" name=""/>
        <p:cNvGrpSpPr/>
        <p:nvPr/>
      </p:nvGrpSpPr>
      <p:grpSpPr>
        <a:xfrm>
          <a:off x="0" y="0"/>
          <a:ext cx="0" cy="0"/>
          <a:chOff x="0" y="0"/>
          <a:chExt cx="0" cy="0"/>
        </a:xfrm>
      </p:grpSpPr>
      <p:sp>
        <p:nvSpPr>
          <p:cNvPr id="38" name="Image"/>
          <p:cNvSpPr>
            <a:spLocks noGrp="1"/>
          </p:cNvSpPr>
          <p:nvPr>
            <p:ph type="pic" idx="13"/>
          </p:nvPr>
        </p:nvSpPr>
        <p:spPr>
          <a:xfrm>
            <a:off x="7950200" y="1104900"/>
            <a:ext cx="17259302" cy="115062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Заголовок — сверху">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Заголовок и пункты">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Заголовок, пункты и фото">
    <p:spTree>
      <p:nvGrpSpPr>
        <p:cNvPr id="1" name=""/>
        <p:cNvGrpSpPr/>
        <p:nvPr/>
      </p:nvGrpSpPr>
      <p:grpSpPr>
        <a:xfrm>
          <a:off x="0" y="0"/>
          <a:ext cx="0" cy="0"/>
          <a:chOff x="0" y="0"/>
          <a:chExt cx="0" cy="0"/>
        </a:xfrm>
      </p:grpSpPr>
      <p:sp>
        <p:nvSpPr>
          <p:cNvPr id="65" name="Image"/>
          <p:cNvSpPr>
            <a:spLocks noGrp="1"/>
          </p:cNvSpPr>
          <p:nvPr>
            <p:ph type="pic" sz="half" idx="13"/>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Пункты">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Фото — 3 шт.">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15681340" y="7035800"/>
            <a:ext cx="8396678" cy="5600700"/>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15290800" y="1130300"/>
            <a:ext cx="8331200" cy="5554134"/>
          </a:xfrm>
          <a:prstGeom prst="rect">
            <a:avLst/>
          </a:prstGeom>
        </p:spPr>
        <p:txBody>
          <a:bodyPr lIns="91439" tIns="45719" rIns="91439" bIns="45719" anchor="t">
            <a:noAutofit/>
          </a:bodyPr>
          <a:lstStyle/>
          <a:p>
            <a:endParaRPr/>
          </a:p>
        </p:txBody>
      </p:sp>
      <p:sp>
        <p:nvSpPr>
          <p:cNvPr id="85" name="Image"/>
          <p:cNvSpPr>
            <a:spLocks noGrp="1"/>
          </p:cNvSpPr>
          <p:nvPr>
            <p:ph type="pic" idx="15"/>
          </p:nvPr>
        </p:nvSpPr>
        <p:spPr>
          <a:xfrm>
            <a:off x="-3048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‹Nº›</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2D62DF55-407F-4511-9522-8D98E2653170}"/>
              </a:ext>
            </a:extLst>
          </p:cNvPr>
          <p:cNvGrpSpPr/>
          <p:nvPr/>
        </p:nvGrpSpPr>
        <p:grpSpPr>
          <a:xfrm>
            <a:off x="2477690" y="1024628"/>
            <a:ext cx="20742965" cy="10255750"/>
            <a:chOff x="2477690" y="1024628"/>
            <a:chExt cx="20742965" cy="10255750"/>
          </a:xfrm>
        </p:grpSpPr>
        <p:grpSp>
          <p:nvGrpSpPr>
            <p:cNvPr id="2591" name="Group"/>
            <p:cNvGrpSpPr/>
            <p:nvPr/>
          </p:nvGrpSpPr>
          <p:grpSpPr>
            <a:xfrm>
              <a:off x="19976585" y="1024628"/>
              <a:ext cx="3244070" cy="682285"/>
              <a:chOff x="0" y="0"/>
              <a:chExt cx="3244069" cy="682283"/>
            </a:xfrm>
          </p:grpSpPr>
          <p:sp>
            <p:nvSpPr>
              <p:cNvPr id="2589" name="Template by HiSlide.io"/>
              <p:cNvSpPr txBox="1"/>
              <p:nvPr/>
            </p:nvSpPr>
            <p:spPr>
              <a:xfrm>
                <a:off x="178883" y="0"/>
                <a:ext cx="3065187" cy="4572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2300" b="0">
                    <a:solidFill>
                      <a:srgbClr val="4B97ED"/>
                    </a:solidFill>
                    <a:latin typeface="Barlow Bold"/>
                    <a:ea typeface="Barlow Bold"/>
                    <a:cs typeface="Barlow Bold"/>
                    <a:sym typeface="Barlow Bold"/>
                  </a:defRPr>
                </a:pPr>
                <a:r>
                  <a:rPr>
                    <a:latin typeface="Barlow Medium"/>
                    <a:ea typeface="Barlow Medium"/>
                    <a:cs typeface="Barlow Medium"/>
                    <a:sym typeface="Barlow Medium"/>
                  </a:rPr>
                  <a:t>Template by</a:t>
                </a:r>
                <a:r>
                  <a:t> </a:t>
                </a:r>
                <a:r>
                  <a:rPr>
                    <a:hlinkClick r:id="rId2"/>
                  </a:rPr>
                  <a:t>HiSlide.io</a:t>
                </a:r>
              </a:p>
            </p:txBody>
          </p:sp>
          <p:sp>
            <p:nvSpPr>
              <p:cNvPr id="2590" name="PowerPoint - Keynote - Google Slides"/>
              <p:cNvSpPr txBox="1"/>
              <p:nvPr/>
            </p:nvSpPr>
            <p:spPr>
              <a:xfrm>
                <a:off x="0" y="415583"/>
                <a:ext cx="3219755" cy="2667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1100" b="0" cap="all">
                    <a:solidFill>
                      <a:srgbClr val="8C8F9A"/>
                    </a:solidFill>
                    <a:latin typeface="Barlow Medium"/>
                    <a:ea typeface="Barlow Medium"/>
                    <a:cs typeface="Barlow Medium"/>
                    <a:sym typeface="Barlow Medium"/>
                  </a:defRPr>
                </a:pPr>
                <a:r>
                  <a:t>PowerPoint </a:t>
                </a:r>
                <a:r>
                  <a:rPr>
                    <a:solidFill>
                      <a:srgbClr val="ADB2C0"/>
                    </a:solidFill>
                  </a:rPr>
                  <a:t>- </a:t>
                </a:r>
                <a:r>
                  <a:t>Keynote </a:t>
                </a:r>
                <a:r>
                  <a:rPr>
                    <a:solidFill>
                      <a:srgbClr val="ADB2C0"/>
                    </a:solidFill>
                  </a:rPr>
                  <a:t>- </a:t>
                </a:r>
                <a:r>
                  <a:t>Google Slides</a:t>
                </a:r>
              </a:p>
            </p:txBody>
          </p:sp>
        </p:grpSp>
        <p:grpSp>
          <p:nvGrpSpPr>
            <p:cNvPr id="2594" name="Group"/>
            <p:cNvGrpSpPr/>
            <p:nvPr/>
          </p:nvGrpSpPr>
          <p:grpSpPr>
            <a:xfrm>
              <a:off x="12987083" y="4233231"/>
              <a:ext cx="8698419" cy="5094624"/>
              <a:chOff x="-10751" y="0"/>
              <a:chExt cx="8698417" cy="5094622"/>
            </a:xfrm>
          </p:grpSpPr>
          <p:sp>
            <p:nvSpPr>
              <p:cNvPr id="2592" name="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
              <p:cNvSpPr txBox="1"/>
              <p:nvPr/>
            </p:nvSpPr>
            <p:spPr>
              <a:xfrm>
                <a:off x="0" y="1183022"/>
                <a:ext cx="8687667" cy="3911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8C8F98"/>
                    </a:solidFill>
                    <a:latin typeface="Barlow Medium"/>
                    <a:ea typeface="Barlow Medium"/>
                    <a:cs typeface="Barlow Medium"/>
                    <a:sym typeface="Barlow Medium"/>
                  </a:defRPr>
                </a:lvl1pPr>
              </a:lstStyle>
              <a:p>
                <a:r>
                  <a:rPr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dirty="0" err="1"/>
                  <a:t>popularised</a:t>
                </a:r>
                <a:r>
                  <a:rPr dirty="0"/>
                  <a:t> in the 1960s with the release of </a:t>
                </a:r>
                <a:r>
                  <a:rPr dirty="0" err="1"/>
                  <a:t>Letraset</a:t>
                </a:r>
                <a:r>
                  <a:rPr dirty="0"/>
                  <a:t> sheets containing Lorem Ipsum passages, and more recently with desktop publishing software like Aldus PageMaker including versions of Lorem Ipsum.</a:t>
                </a:r>
              </a:p>
            </p:txBody>
          </p:sp>
          <p:sp>
            <p:nvSpPr>
              <p:cNvPr id="2593" name="Maslow’s Hierarchy of Needs"/>
              <p:cNvSpPr txBox="1"/>
              <p:nvPr/>
            </p:nvSpPr>
            <p:spPr>
              <a:xfrm>
                <a:off x="-10752" y="0"/>
                <a:ext cx="8521027" cy="8001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600" b="0">
                    <a:solidFill>
                      <a:srgbClr val="2D3640"/>
                    </a:solidFill>
                    <a:latin typeface="Barlow Bold"/>
                    <a:ea typeface="Barlow Bold"/>
                    <a:cs typeface="Barlow Bold"/>
                    <a:sym typeface="Barlow Bold"/>
                  </a:defRPr>
                </a:lvl1pPr>
              </a:lstStyle>
              <a:p>
                <a:r>
                  <a:t>Maslow’s Hierarchy of Needs</a:t>
                </a:r>
              </a:p>
            </p:txBody>
          </p:sp>
        </p:grpSp>
        <p:grpSp>
          <p:nvGrpSpPr>
            <p:cNvPr id="2616" name="Group"/>
            <p:cNvGrpSpPr/>
            <p:nvPr/>
          </p:nvGrpSpPr>
          <p:grpSpPr>
            <a:xfrm>
              <a:off x="2477690" y="2489162"/>
              <a:ext cx="8807848" cy="8791216"/>
              <a:chOff x="0" y="0"/>
              <a:chExt cx="8807846" cy="8791215"/>
            </a:xfrm>
          </p:grpSpPr>
          <p:sp>
            <p:nvSpPr>
              <p:cNvPr id="2595" name="Triangle"/>
              <p:cNvSpPr/>
              <p:nvPr/>
            </p:nvSpPr>
            <p:spPr>
              <a:xfrm>
                <a:off x="3561953" y="0"/>
                <a:ext cx="1684338" cy="1684735"/>
              </a:xfrm>
              <a:custGeom>
                <a:avLst/>
                <a:gdLst/>
                <a:ahLst/>
                <a:cxnLst>
                  <a:cxn ang="0">
                    <a:pos x="wd2" y="hd2"/>
                  </a:cxn>
                  <a:cxn ang="5400000">
                    <a:pos x="wd2" y="hd2"/>
                  </a:cxn>
                  <a:cxn ang="10800000">
                    <a:pos x="wd2" y="hd2"/>
                  </a:cxn>
                  <a:cxn ang="16200000">
                    <a:pos x="wd2" y="hd2"/>
                  </a:cxn>
                </a:cxnLst>
                <a:rect l="0" t="0" r="r" b="b"/>
                <a:pathLst>
                  <a:path w="21600" h="21600" extrusionOk="0">
                    <a:moveTo>
                      <a:pt x="10739" y="0"/>
                    </a:moveTo>
                    <a:lnTo>
                      <a:pt x="0" y="21508"/>
                    </a:lnTo>
                    <a:lnTo>
                      <a:pt x="21600" y="21600"/>
                    </a:lnTo>
                    <a:lnTo>
                      <a:pt x="10739" y="0"/>
                    </a:ln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2596" name="Shape"/>
              <p:cNvSpPr/>
              <p:nvPr/>
            </p:nvSpPr>
            <p:spPr>
              <a:xfrm>
                <a:off x="2673350" y="1858565"/>
                <a:ext cx="3455988" cy="1587104"/>
              </a:xfrm>
              <a:custGeom>
                <a:avLst/>
                <a:gdLst/>
                <a:ahLst/>
                <a:cxnLst>
                  <a:cxn ang="0">
                    <a:pos x="wd2" y="hd2"/>
                  </a:cxn>
                  <a:cxn ang="5400000">
                    <a:pos x="wd2" y="hd2"/>
                  </a:cxn>
                  <a:cxn ang="10800000">
                    <a:pos x="wd2" y="hd2"/>
                  </a:cxn>
                  <a:cxn ang="16200000">
                    <a:pos x="wd2" y="hd2"/>
                  </a:cxn>
                </a:cxnLst>
                <a:rect l="0" t="0" r="r" b="b"/>
                <a:pathLst>
                  <a:path w="21600" h="21600" extrusionOk="0">
                    <a:moveTo>
                      <a:pt x="4978" y="0"/>
                    </a:moveTo>
                    <a:lnTo>
                      <a:pt x="0" y="21600"/>
                    </a:lnTo>
                    <a:lnTo>
                      <a:pt x="21600" y="21600"/>
                    </a:lnTo>
                    <a:lnTo>
                      <a:pt x="16627" y="0"/>
                    </a:lnTo>
                    <a:lnTo>
                      <a:pt x="4978" y="0"/>
                    </a:lnTo>
                    <a:close/>
                  </a:path>
                </a:pathLst>
              </a:custGeom>
              <a:solidFill>
                <a:schemeClr val="accent4">
                  <a:lumMod val="40000"/>
                  <a:lumOff val="6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597" name="Shape"/>
              <p:cNvSpPr/>
              <p:nvPr/>
            </p:nvSpPr>
            <p:spPr>
              <a:xfrm>
                <a:off x="1796653" y="3633390"/>
                <a:ext cx="5213351" cy="1574801"/>
              </a:xfrm>
              <a:custGeom>
                <a:avLst/>
                <a:gdLst/>
                <a:ahLst/>
                <a:cxnLst>
                  <a:cxn ang="0">
                    <a:pos x="wd2" y="hd2"/>
                  </a:cxn>
                  <a:cxn ang="5400000">
                    <a:pos x="wd2" y="hd2"/>
                  </a:cxn>
                  <a:cxn ang="10800000">
                    <a:pos x="wd2" y="hd2"/>
                  </a:cxn>
                  <a:cxn ang="16200000">
                    <a:pos x="wd2" y="hd2"/>
                  </a:cxn>
                </a:cxnLst>
                <a:rect l="0" t="0" r="r" b="b"/>
                <a:pathLst>
                  <a:path w="21600" h="21600" extrusionOk="0">
                    <a:moveTo>
                      <a:pt x="3287" y="0"/>
                    </a:moveTo>
                    <a:lnTo>
                      <a:pt x="0" y="21578"/>
                    </a:lnTo>
                    <a:lnTo>
                      <a:pt x="21600" y="21600"/>
                    </a:lnTo>
                    <a:lnTo>
                      <a:pt x="18308" y="0"/>
                    </a:lnTo>
                    <a:lnTo>
                      <a:pt x="3287" y="0"/>
                    </a:lnTo>
                    <a:close/>
                  </a:path>
                </a:pathLst>
              </a:custGeom>
              <a:solidFill>
                <a:schemeClr val="accent3">
                  <a:lumMod val="40000"/>
                  <a:lumOff val="6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598" name="Shape"/>
              <p:cNvSpPr/>
              <p:nvPr/>
            </p:nvSpPr>
            <p:spPr>
              <a:xfrm>
                <a:off x="919956" y="5387975"/>
                <a:ext cx="6963966" cy="1564879"/>
              </a:xfrm>
              <a:custGeom>
                <a:avLst/>
                <a:gdLst/>
                <a:ahLst/>
                <a:cxnLst>
                  <a:cxn ang="0">
                    <a:pos x="wd2" y="hd2"/>
                  </a:cxn>
                  <a:cxn ang="5400000">
                    <a:pos x="wd2" y="hd2"/>
                  </a:cxn>
                  <a:cxn ang="10800000">
                    <a:pos x="wd2" y="hd2"/>
                  </a:cxn>
                  <a:cxn ang="16200000">
                    <a:pos x="wd2" y="hd2"/>
                  </a:cxn>
                </a:cxnLst>
                <a:rect l="0" t="0" r="r" b="b"/>
                <a:pathLst>
                  <a:path w="21600" h="21600" extrusionOk="0">
                    <a:moveTo>
                      <a:pt x="2466" y="0"/>
                    </a:moveTo>
                    <a:lnTo>
                      <a:pt x="0" y="21600"/>
                    </a:lnTo>
                    <a:lnTo>
                      <a:pt x="21600" y="21600"/>
                    </a:lnTo>
                    <a:lnTo>
                      <a:pt x="19187" y="0"/>
                    </a:lnTo>
                    <a:lnTo>
                      <a:pt x="2466" y="0"/>
                    </a:lnTo>
                    <a:close/>
                  </a:path>
                </a:pathLst>
              </a:custGeom>
              <a:solidFill>
                <a:schemeClr val="accent2">
                  <a:lumMod val="40000"/>
                  <a:lumOff val="6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599" name="Shape"/>
              <p:cNvSpPr/>
              <p:nvPr/>
            </p:nvSpPr>
            <p:spPr>
              <a:xfrm>
                <a:off x="0" y="7135415"/>
                <a:ext cx="8807847" cy="1655764"/>
              </a:xfrm>
              <a:custGeom>
                <a:avLst/>
                <a:gdLst/>
                <a:ahLst/>
                <a:cxnLst>
                  <a:cxn ang="0">
                    <a:pos x="wd2" y="hd2"/>
                  </a:cxn>
                  <a:cxn ang="5400000">
                    <a:pos x="wd2" y="hd2"/>
                  </a:cxn>
                  <a:cxn ang="10800000">
                    <a:pos x="wd2" y="hd2"/>
                  </a:cxn>
                  <a:cxn ang="16200000">
                    <a:pos x="wd2" y="hd2"/>
                  </a:cxn>
                </a:cxnLst>
                <a:rect l="0" t="0" r="r" b="b"/>
                <a:pathLst>
                  <a:path w="21600" h="21600" extrusionOk="0">
                    <a:moveTo>
                      <a:pt x="2049" y="0"/>
                    </a:moveTo>
                    <a:lnTo>
                      <a:pt x="0" y="21600"/>
                    </a:lnTo>
                    <a:lnTo>
                      <a:pt x="21600" y="21600"/>
                    </a:lnTo>
                    <a:lnTo>
                      <a:pt x="19586" y="0"/>
                    </a:lnTo>
                    <a:lnTo>
                      <a:pt x="2049" y="0"/>
                    </a:ln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grpSp>
            <p:nvGrpSpPr>
              <p:cNvPr id="2602" name="Group"/>
              <p:cNvGrpSpPr/>
              <p:nvPr/>
            </p:nvGrpSpPr>
            <p:grpSpPr>
              <a:xfrm>
                <a:off x="5326795" y="237725"/>
                <a:ext cx="3455984" cy="1201341"/>
                <a:chOff x="0" y="0"/>
                <a:chExt cx="3455982" cy="1201340"/>
              </a:xfrm>
            </p:grpSpPr>
            <p:sp>
              <p:nvSpPr>
                <p:cNvPr id="2600" name="Self Actualisation"/>
                <p:cNvSpPr/>
                <p:nvPr/>
              </p:nvSpPr>
              <p:spPr>
                <a:xfrm>
                  <a:off x="0" y="0"/>
                  <a:ext cx="3455983" cy="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2C3540"/>
                      </a:solidFill>
                      <a:latin typeface="Barlow Bold"/>
                      <a:ea typeface="Barlow Bold"/>
                      <a:cs typeface="Barlow Bold"/>
                      <a:sym typeface="Barlow Bold"/>
                    </a:defRPr>
                  </a:lvl1pPr>
                </a:lstStyle>
                <a:p>
                  <a:r>
                    <a:t>Self Actualisation</a:t>
                  </a:r>
                </a:p>
              </p:txBody>
            </p:sp>
            <p:sp>
              <p:nvSpPr>
                <p:cNvPr id="2601" name="The need for Growth, Creativity, Development"/>
                <p:cNvSpPr txBox="1"/>
                <p:nvPr/>
              </p:nvSpPr>
              <p:spPr>
                <a:xfrm>
                  <a:off x="0" y="500925"/>
                  <a:ext cx="2660229" cy="70041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l">
                    <a:defRPr sz="1600" b="0">
                      <a:solidFill>
                        <a:srgbClr val="2C3540"/>
                      </a:solidFill>
                      <a:latin typeface="Barlow Bold"/>
                      <a:ea typeface="Barlow Bold"/>
                      <a:cs typeface="Barlow Bold"/>
                      <a:sym typeface="Barlow Bold"/>
                    </a:defRPr>
                  </a:lvl1pPr>
                </a:lstStyle>
                <a:p>
                  <a:r>
                    <a:t>The need for Growth, Creativity, Development</a:t>
                  </a:r>
                </a:p>
              </p:txBody>
            </p:sp>
          </p:grpSp>
          <p:sp>
            <p:nvSpPr>
              <p:cNvPr id="2603" name="Shape"/>
              <p:cNvSpPr/>
              <p:nvPr/>
            </p:nvSpPr>
            <p:spPr>
              <a:xfrm>
                <a:off x="3561953" y="37"/>
                <a:ext cx="853282" cy="1681163"/>
              </a:xfrm>
              <a:custGeom>
                <a:avLst/>
                <a:gdLst/>
                <a:ahLst/>
                <a:cxnLst>
                  <a:cxn ang="0">
                    <a:pos x="wd2" y="hd2"/>
                  </a:cxn>
                  <a:cxn ang="5400000">
                    <a:pos x="wd2" y="hd2"/>
                  </a:cxn>
                  <a:cxn ang="10800000">
                    <a:pos x="wd2" y="hd2"/>
                  </a:cxn>
                  <a:cxn ang="16200000">
                    <a:pos x="wd2" y="hd2"/>
                  </a:cxn>
                </a:cxnLst>
                <a:rect l="0" t="0" r="r" b="b"/>
                <a:pathLst>
                  <a:path w="21600" h="21600" extrusionOk="0">
                    <a:moveTo>
                      <a:pt x="21198" y="0"/>
                    </a:moveTo>
                    <a:lnTo>
                      <a:pt x="0" y="21554"/>
                    </a:lnTo>
                    <a:lnTo>
                      <a:pt x="21600" y="21600"/>
                    </a:lnTo>
                    <a:lnTo>
                      <a:pt x="21600" y="408"/>
                    </a:lnTo>
                    <a:lnTo>
                      <a:pt x="21198" y="0"/>
                    </a:ln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2604" name="Shape"/>
              <p:cNvSpPr/>
              <p:nvPr/>
            </p:nvSpPr>
            <p:spPr>
              <a:xfrm>
                <a:off x="2673350" y="1858603"/>
                <a:ext cx="1741885" cy="1587104"/>
              </a:xfrm>
              <a:custGeom>
                <a:avLst/>
                <a:gdLst/>
                <a:ahLst/>
                <a:cxnLst>
                  <a:cxn ang="0">
                    <a:pos x="wd2" y="hd2"/>
                  </a:cxn>
                  <a:cxn ang="5400000">
                    <a:pos x="wd2" y="hd2"/>
                  </a:cxn>
                  <a:cxn ang="10800000">
                    <a:pos x="wd2" y="hd2"/>
                  </a:cxn>
                  <a:cxn ang="16200000">
                    <a:pos x="wd2" y="hd2"/>
                  </a:cxn>
                </a:cxnLst>
                <a:rect l="0" t="0" r="r" b="b"/>
                <a:pathLst>
                  <a:path w="21600" h="21600" extrusionOk="0">
                    <a:moveTo>
                      <a:pt x="9877" y="0"/>
                    </a:moveTo>
                    <a:lnTo>
                      <a:pt x="0" y="21600"/>
                    </a:lnTo>
                    <a:lnTo>
                      <a:pt x="21600" y="21600"/>
                    </a:lnTo>
                    <a:lnTo>
                      <a:pt x="21600" y="0"/>
                    </a:lnTo>
                    <a:lnTo>
                      <a:pt x="9877" y="0"/>
                    </a:lnTo>
                    <a:close/>
                  </a:path>
                </a:pathLst>
              </a:custGeom>
              <a:solidFill>
                <a:schemeClr val="accent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2605" name="Shape"/>
              <p:cNvSpPr/>
              <p:nvPr/>
            </p:nvSpPr>
            <p:spPr>
              <a:xfrm>
                <a:off x="1796653" y="3633427"/>
                <a:ext cx="2618582" cy="1574008"/>
              </a:xfrm>
              <a:custGeom>
                <a:avLst/>
                <a:gdLst/>
                <a:ahLst/>
                <a:cxnLst>
                  <a:cxn ang="0">
                    <a:pos x="wd2" y="hd2"/>
                  </a:cxn>
                  <a:cxn ang="5400000">
                    <a:pos x="wd2" y="hd2"/>
                  </a:cxn>
                  <a:cxn ang="10800000">
                    <a:pos x="wd2" y="hd2"/>
                  </a:cxn>
                  <a:cxn ang="16200000">
                    <a:pos x="wd2" y="hd2"/>
                  </a:cxn>
                </a:cxnLst>
                <a:rect l="0" t="0" r="r" b="b"/>
                <a:pathLst>
                  <a:path w="21600" h="21600" extrusionOk="0">
                    <a:moveTo>
                      <a:pt x="6544" y="0"/>
                    </a:moveTo>
                    <a:lnTo>
                      <a:pt x="0" y="21589"/>
                    </a:lnTo>
                    <a:lnTo>
                      <a:pt x="21600" y="21600"/>
                    </a:lnTo>
                    <a:lnTo>
                      <a:pt x="21600" y="0"/>
                    </a:lnTo>
                    <a:lnTo>
                      <a:pt x="6544" y="0"/>
                    </a:ln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606" name="Shape"/>
              <p:cNvSpPr/>
              <p:nvPr/>
            </p:nvSpPr>
            <p:spPr>
              <a:xfrm>
                <a:off x="919956" y="5388012"/>
                <a:ext cx="3495279" cy="1564879"/>
              </a:xfrm>
              <a:custGeom>
                <a:avLst/>
                <a:gdLst/>
                <a:ahLst/>
                <a:cxnLst>
                  <a:cxn ang="0">
                    <a:pos x="wd2" y="hd2"/>
                  </a:cxn>
                  <a:cxn ang="5400000">
                    <a:pos x="wd2" y="hd2"/>
                  </a:cxn>
                  <a:cxn ang="10800000">
                    <a:pos x="wd2" y="hd2"/>
                  </a:cxn>
                  <a:cxn ang="16200000">
                    <a:pos x="wd2" y="hd2"/>
                  </a:cxn>
                </a:cxnLst>
                <a:rect l="0" t="0" r="r" b="b"/>
                <a:pathLst>
                  <a:path w="21600" h="21600" extrusionOk="0">
                    <a:moveTo>
                      <a:pt x="4913" y="0"/>
                    </a:moveTo>
                    <a:lnTo>
                      <a:pt x="0" y="21600"/>
                    </a:lnTo>
                    <a:lnTo>
                      <a:pt x="21600" y="21600"/>
                    </a:lnTo>
                    <a:lnTo>
                      <a:pt x="21600" y="0"/>
                    </a:lnTo>
                    <a:lnTo>
                      <a:pt x="4913" y="0"/>
                    </a:ln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607" name="Shape"/>
              <p:cNvSpPr/>
              <p:nvPr/>
            </p:nvSpPr>
            <p:spPr>
              <a:xfrm>
                <a:off x="0" y="7135452"/>
                <a:ext cx="4415235" cy="1655764"/>
              </a:xfrm>
              <a:custGeom>
                <a:avLst/>
                <a:gdLst/>
                <a:ahLst/>
                <a:cxnLst>
                  <a:cxn ang="0">
                    <a:pos x="wd2" y="hd2"/>
                  </a:cxn>
                  <a:cxn ang="5400000">
                    <a:pos x="wd2" y="hd2"/>
                  </a:cxn>
                  <a:cxn ang="10800000">
                    <a:pos x="wd2" y="hd2"/>
                  </a:cxn>
                  <a:cxn ang="16200000">
                    <a:pos x="wd2" y="hd2"/>
                  </a:cxn>
                </a:cxnLst>
                <a:rect l="0" t="0" r="r" b="b"/>
                <a:pathLst>
                  <a:path w="21600" h="21600" extrusionOk="0">
                    <a:moveTo>
                      <a:pt x="4087" y="0"/>
                    </a:moveTo>
                    <a:lnTo>
                      <a:pt x="0" y="21600"/>
                    </a:lnTo>
                    <a:lnTo>
                      <a:pt x="21600" y="21600"/>
                    </a:lnTo>
                    <a:lnTo>
                      <a:pt x="21600" y="0"/>
                    </a:lnTo>
                    <a:lnTo>
                      <a:pt x="4087" y="0"/>
                    </a:ln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608" name="Physiological"/>
              <p:cNvSpPr txBox="1"/>
              <p:nvPr/>
            </p:nvSpPr>
            <p:spPr>
              <a:xfrm>
                <a:off x="1954469" y="7709296"/>
                <a:ext cx="2226750" cy="482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2500" b="0">
                    <a:solidFill>
                      <a:srgbClr val="FFFFFF"/>
                    </a:solidFill>
                    <a:latin typeface="Barlow Bold"/>
                    <a:ea typeface="Barlow Bold"/>
                    <a:cs typeface="Barlow Bold"/>
                    <a:sym typeface="Barlow Bold"/>
                  </a:defRPr>
                </a:lvl1pPr>
              </a:lstStyle>
              <a:p>
                <a:r>
                  <a:t>Physiological</a:t>
                </a:r>
              </a:p>
            </p:txBody>
          </p:sp>
          <p:sp>
            <p:nvSpPr>
              <p:cNvPr id="2609" name="The need for Air, Food, Water, Health"/>
              <p:cNvSpPr txBox="1"/>
              <p:nvPr/>
            </p:nvSpPr>
            <p:spPr>
              <a:xfrm>
                <a:off x="4473002" y="7660254"/>
                <a:ext cx="2130559" cy="68228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l">
                  <a:defRPr sz="1600" b="0">
                    <a:solidFill>
                      <a:srgbClr val="F6CF5E"/>
                    </a:solidFill>
                    <a:latin typeface="Barlow Bold"/>
                    <a:ea typeface="Barlow Bold"/>
                    <a:cs typeface="Barlow Bold"/>
                    <a:sym typeface="Barlow Bold"/>
                  </a:defRPr>
                </a:lvl1pPr>
              </a:lstStyle>
              <a:p>
                <a:r>
                  <a:rPr dirty="0">
                    <a:solidFill>
                      <a:schemeClr val="accent1"/>
                    </a:solidFill>
                  </a:rPr>
                  <a:t>The need for Air, Food, Water, Health</a:t>
                </a:r>
              </a:p>
            </p:txBody>
          </p:sp>
          <p:sp>
            <p:nvSpPr>
              <p:cNvPr id="2610" name="Safety"/>
              <p:cNvSpPr txBox="1"/>
              <p:nvPr/>
            </p:nvSpPr>
            <p:spPr>
              <a:xfrm>
                <a:off x="2439334" y="5869657"/>
                <a:ext cx="1741885" cy="482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2500" b="0">
                    <a:solidFill>
                      <a:srgbClr val="FFFFFF"/>
                    </a:solidFill>
                    <a:latin typeface="Barlow Bold"/>
                    <a:ea typeface="Barlow Bold"/>
                    <a:cs typeface="Barlow Bold"/>
                    <a:sym typeface="Barlow Bold"/>
                  </a:defRPr>
                </a:lvl1pPr>
              </a:lstStyle>
              <a:p>
                <a:r>
                  <a:t>Safety</a:t>
                </a:r>
              </a:p>
            </p:txBody>
          </p:sp>
          <p:sp>
            <p:nvSpPr>
              <p:cNvPr id="2611" name="The need for Safety, Shelter, Stability"/>
              <p:cNvSpPr txBox="1"/>
              <p:nvPr/>
            </p:nvSpPr>
            <p:spPr>
              <a:xfrm>
                <a:off x="4473002" y="5846015"/>
                <a:ext cx="2226750" cy="68228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l">
                  <a:defRPr sz="1600" b="0">
                    <a:solidFill>
                      <a:srgbClr val="EB7D77"/>
                    </a:solidFill>
                    <a:latin typeface="Barlow Bold"/>
                    <a:ea typeface="Barlow Bold"/>
                    <a:cs typeface="Barlow Bold"/>
                    <a:sym typeface="Barlow Bold"/>
                  </a:defRPr>
                </a:lvl1pPr>
              </a:lstStyle>
              <a:p>
                <a:r>
                  <a:rPr dirty="0">
                    <a:solidFill>
                      <a:schemeClr val="accent2"/>
                    </a:solidFill>
                  </a:rPr>
                  <a:t>The need for Safety, Shelter, Stability</a:t>
                </a:r>
              </a:p>
            </p:txBody>
          </p:sp>
          <p:sp>
            <p:nvSpPr>
              <p:cNvPr id="2612" name="Social"/>
              <p:cNvSpPr txBox="1"/>
              <p:nvPr/>
            </p:nvSpPr>
            <p:spPr>
              <a:xfrm>
                <a:off x="2931035" y="4140237"/>
                <a:ext cx="1250184" cy="482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2500" b="0">
                    <a:solidFill>
                      <a:srgbClr val="FFFFFF"/>
                    </a:solidFill>
                    <a:latin typeface="Barlow Bold"/>
                    <a:ea typeface="Barlow Bold"/>
                    <a:cs typeface="Barlow Bold"/>
                    <a:sym typeface="Barlow Bold"/>
                  </a:defRPr>
                </a:lvl1pPr>
              </a:lstStyle>
              <a:p>
                <a:r>
                  <a:t>Social</a:t>
                </a:r>
              </a:p>
            </p:txBody>
          </p:sp>
          <p:sp>
            <p:nvSpPr>
              <p:cNvPr id="2613" name="The need for Love, Belonging, Inclusion"/>
              <p:cNvSpPr txBox="1"/>
              <p:nvPr/>
            </p:nvSpPr>
            <p:spPr>
              <a:xfrm>
                <a:off x="4473002" y="3865168"/>
                <a:ext cx="1536278" cy="11112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l">
                  <a:defRPr sz="1600" b="0">
                    <a:solidFill>
                      <a:srgbClr val="4C97EC"/>
                    </a:solidFill>
                    <a:latin typeface="Barlow Bold"/>
                    <a:ea typeface="Barlow Bold"/>
                    <a:cs typeface="Barlow Bold"/>
                    <a:sym typeface="Barlow Bold"/>
                  </a:defRPr>
                </a:lvl1pPr>
              </a:lstStyle>
              <a:p>
                <a:r>
                  <a:rPr dirty="0">
                    <a:solidFill>
                      <a:schemeClr val="accent3"/>
                    </a:solidFill>
                  </a:rPr>
                  <a:t>The need for Love, Belonging, Inclusion</a:t>
                </a:r>
              </a:p>
            </p:txBody>
          </p:sp>
          <p:sp>
            <p:nvSpPr>
              <p:cNvPr id="2614" name="Ego"/>
              <p:cNvSpPr txBox="1"/>
              <p:nvPr/>
            </p:nvSpPr>
            <p:spPr>
              <a:xfrm>
                <a:off x="3327936" y="2410817"/>
                <a:ext cx="853283" cy="482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2500" b="0">
                    <a:solidFill>
                      <a:srgbClr val="FFFFFF"/>
                    </a:solidFill>
                    <a:latin typeface="Barlow Bold"/>
                    <a:ea typeface="Barlow Bold"/>
                    <a:cs typeface="Barlow Bold"/>
                    <a:sym typeface="Barlow Bold"/>
                  </a:defRPr>
                </a:lvl1pPr>
              </a:lstStyle>
              <a:p>
                <a:r>
                  <a:t>Ego</a:t>
                </a:r>
              </a:p>
            </p:txBody>
          </p:sp>
          <p:sp>
            <p:nvSpPr>
              <p:cNvPr id="2615" name="The need…"/>
              <p:cNvSpPr txBox="1"/>
              <p:nvPr/>
            </p:nvSpPr>
            <p:spPr>
              <a:xfrm>
                <a:off x="4473002" y="1863762"/>
                <a:ext cx="1250184" cy="17977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p>
                <a:pPr algn="l">
                  <a:defRPr sz="1600" b="0">
                    <a:solidFill>
                      <a:srgbClr val="884D82"/>
                    </a:solidFill>
                    <a:latin typeface="Barlow Bold"/>
                    <a:ea typeface="Barlow Bold"/>
                    <a:cs typeface="Barlow Bold"/>
                    <a:sym typeface="Barlow Bold"/>
                  </a:defRPr>
                </a:pPr>
                <a:r>
                  <a:rPr dirty="0">
                    <a:solidFill>
                      <a:schemeClr val="accent4"/>
                    </a:solidFill>
                  </a:rPr>
                  <a:t>The need </a:t>
                </a:r>
              </a:p>
              <a:p>
                <a:pPr algn="l">
                  <a:defRPr sz="1600" b="0">
                    <a:solidFill>
                      <a:srgbClr val="884D82"/>
                    </a:solidFill>
                    <a:latin typeface="Barlow Bold"/>
                    <a:ea typeface="Barlow Bold"/>
                    <a:cs typeface="Barlow Bold"/>
                    <a:sym typeface="Barlow Bold"/>
                  </a:defRPr>
                </a:pPr>
                <a:r>
                  <a:rPr dirty="0">
                    <a:solidFill>
                      <a:schemeClr val="accent4"/>
                    </a:solidFill>
                  </a:rPr>
                  <a:t>for Self-esteem, Power, Control, Recognition</a:t>
                </a:r>
              </a:p>
            </p:txBody>
          </p:sp>
        </p:grpSp>
      </p:grpSp>
    </p:spTree>
  </p:cSld>
  <p:clrMapOvr>
    <a:masterClrMapping/>
  </p:clrMapOvr>
  <p:transition spd="med"/>
</p:sld>
</file>

<file path=ppt/theme/theme1.xml><?xml version="1.0" encoding="utf-8"?>
<a:theme xmlns:a="http://schemas.openxmlformats.org/drawingml/2006/main" name="White">
  <a:themeElements>
    <a:clrScheme name="Pyramid">
      <a:dk1>
        <a:srgbClr val="2B363E"/>
      </a:dk1>
      <a:lt1>
        <a:srgbClr val="FEFFFE"/>
      </a:lt1>
      <a:dk2>
        <a:srgbClr val="8B909B"/>
      </a:dk2>
      <a:lt2>
        <a:srgbClr val="F3F5F6"/>
      </a:lt2>
      <a:accent1>
        <a:srgbClr val="FECC41"/>
      </a:accent1>
      <a:accent2>
        <a:srgbClr val="FA7471"/>
      </a:accent2>
      <a:accent3>
        <a:srgbClr val="239AF6"/>
      </a:accent3>
      <a:accent4>
        <a:srgbClr val="924883"/>
      </a:accent4>
      <a:accent5>
        <a:srgbClr val="9BCAFA"/>
      </a:accent5>
      <a:accent6>
        <a:srgbClr val="D5D9DB"/>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208</TotalTime>
  <Words>164</Words>
  <Application>Microsoft Office PowerPoint</Application>
  <PresentationFormat>Personalizado</PresentationFormat>
  <Paragraphs>15</Paragraphs>
  <Slides>1</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1</cp:lastModifiedBy>
  <cp:revision>23</cp:revision>
  <dcterms:modified xsi:type="dcterms:W3CDTF">2020-02-08T23:49:16Z</dcterms:modified>
</cp:coreProperties>
</file>