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6"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showGuides="1">
      <p:cViewPr varScale="1">
        <p:scale>
          <a:sx n="58" d="100"/>
          <a:sy n="58" d="100"/>
        </p:scale>
        <p:origin x="920"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1pPr>
      <a:lvl2pPr marL="0" marR="0" indent="457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2pPr>
      <a:lvl3pPr marL="0" marR="0" indent="914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3pPr>
      <a:lvl4pPr marL="0" marR="0" indent="1371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4pPr>
      <a:lvl5pPr marL="0" marR="0" indent="1828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5pPr>
      <a:lvl6pPr marL="0" marR="0" indent="22860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2743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3200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3657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Group"/>
          <p:cNvGrpSpPr/>
          <p:nvPr/>
        </p:nvGrpSpPr>
        <p:grpSpPr>
          <a:xfrm>
            <a:off x="1384371" y="1766318"/>
            <a:ext cx="21160766" cy="10212739"/>
            <a:chOff x="0" y="0"/>
            <a:chExt cx="21160765" cy="10212737"/>
          </a:xfrm>
        </p:grpSpPr>
        <p:sp>
          <p:nvSpPr>
            <p:cNvPr id="119" name="Circle"/>
            <p:cNvSpPr/>
            <p:nvPr/>
          </p:nvSpPr>
          <p:spPr>
            <a:xfrm>
              <a:off x="8023501" y="798429"/>
              <a:ext cx="3465627" cy="3465626"/>
            </a:xfrm>
            <a:prstGeom prst="ellipse">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0" name="Shape"/>
            <p:cNvSpPr/>
            <p:nvPr/>
          </p:nvSpPr>
          <p:spPr>
            <a:xfrm>
              <a:off x="2354615" y="8189687"/>
              <a:ext cx="9438879" cy="2008982"/>
            </a:xfrm>
            <a:custGeom>
              <a:avLst/>
              <a:gdLst/>
              <a:ahLst/>
              <a:cxnLst>
                <a:cxn ang="0">
                  <a:pos x="wd2" y="hd2"/>
                </a:cxn>
                <a:cxn ang="5400000">
                  <a:pos x="wd2" y="hd2"/>
                </a:cxn>
                <a:cxn ang="10800000">
                  <a:pos x="wd2" y="hd2"/>
                </a:cxn>
                <a:cxn ang="16200000">
                  <a:pos x="wd2" y="hd2"/>
                </a:cxn>
              </a:cxnLst>
              <a:rect l="0" t="0" r="r" b="b"/>
              <a:pathLst>
                <a:path w="21600" h="21600" extrusionOk="0">
                  <a:moveTo>
                    <a:pt x="2202" y="0"/>
                  </a:moveTo>
                  <a:lnTo>
                    <a:pt x="0" y="21600"/>
                  </a:lnTo>
                  <a:lnTo>
                    <a:pt x="21600" y="21600"/>
                  </a:lnTo>
                  <a:lnTo>
                    <a:pt x="19398" y="0"/>
                  </a:lnTo>
                  <a:lnTo>
                    <a:pt x="2202" y="0"/>
                  </a:lnTo>
                  <a:close/>
                </a:path>
              </a:pathLst>
            </a:custGeom>
            <a:solidFill>
              <a:schemeClr val="accent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1" name="Maslow Hierarchy of Employees Engagement"/>
            <p:cNvSpPr txBox="1"/>
            <p:nvPr/>
          </p:nvSpPr>
          <p:spPr>
            <a:xfrm>
              <a:off x="14468912" y="0"/>
              <a:ext cx="6186903" cy="37959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defRPr sz="6000" b="0">
                  <a:solidFill>
                    <a:srgbClr val="1D1C21"/>
                  </a:solidFill>
                  <a:latin typeface="+mn-lt"/>
                  <a:ea typeface="+mn-ea"/>
                  <a:cs typeface="+mn-cs"/>
                  <a:sym typeface="DM Sans Bold"/>
                </a:defRPr>
              </a:lvl1pPr>
            </a:lstStyle>
            <a:p>
              <a:r>
                <a:rPr dirty="0">
                  <a:solidFill>
                    <a:schemeClr val="tx1"/>
                  </a:solidFill>
                </a:rPr>
                <a:t>Maslow Hierarchy of Employees Engagement</a:t>
              </a:r>
            </a:p>
          </p:txBody>
        </p:sp>
        <p:sp>
          <p:nvSpPr>
            <p:cNvPr id="122" name="Maslow's hierarchy of needs is an idea in psychology proposed by Abraham Maslow in his 1943 paper &quot;A theory of Human Motivation&quot; in the journal Psychological Review. There is little scientific basis to the idea: Maslow himself noted this criticism. Maslo"/>
            <p:cNvSpPr txBox="1"/>
            <p:nvPr/>
          </p:nvSpPr>
          <p:spPr>
            <a:xfrm>
              <a:off x="14508067" y="4331945"/>
              <a:ext cx="6652698" cy="564256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400" b="0">
                  <a:solidFill>
                    <a:srgbClr val="556A7C"/>
                  </a:solidFill>
                  <a:latin typeface="DM Sans Regular"/>
                  <a:ea typeface="DM Sans Regular"/>
                  <a:cs typeface="DM Sans Regular"/>
                  <a:sym typeface="DM Sans Regular"/>
                </a:defRPr>
              </a:lvl1pPr>
            </a:lstStyle>
            <a:p>
              <a:r>
                <a:rPr dirty="0">
                  <a:solidFill>
                    <a:schemeClr val="tx2"/>
                  </a:solidFill>
                </a:rPr>
                <a:t>   Maslow's hierarchy of needs is an idea in psychology proposed by Abraham Maslow in his 1943 paper "A theory of Human Motivation" in the journal Psychological Review. There is little scientific basis to the idea: Maslow himself noted this criticism. Maslow subsequently extended the idea to include his observations of humans' innate curiosity. His theories parallel many other theories of human developmental psychology, some of which focus on describing the stages of growth in humans. He then created a classification system which reflected the universal needs of society as its base and then proceeding to more acquired emotions.</a:t>
              </a:r>
            </a:p>
          </p:txBody>
        </p:sp>
        <p:sp>
          <p:nvSpPr>
            <p:cNvPr id="123" name="Shape"/>
            <p:cNvSpPr/>
            <p:nvPr/>
          </p:nvSpPr>
          <p:spPr>
            <a:xfrm>
              <a:off x="3307908" y="6219997"/>
              <a:ext cx="7532292" cy="1987551"/>
            </a:xfrm>
            <a:custGeom>
              <a:avLst/>
              <a:gdLst/>
              <a:ahLst/>
              <a:cxnLst>
                <a:cxn ang="0">
                  <a:pos x="wd2" y="hd2"/>
                </a:cxn>
                <a:cxn ang="5400000">
                  <a:pos x="wd2" y="hd2"/>
                </a:cxn>
                <a:cxn ang="10800000">
                  <a:pos x="wd2" y="hd2"/>
                </a:cxn>
                <a:cxn ang="16200000">
                  <a:pos x="wd2" y="hd2"/>
                </a:cxn>
              </a:cxnLst>
              <a:rect l="0" t="0" r="r" b="b"/>
              <a:pathLst>
                <a:path w="21600" h="21600" extrusionOk="0">
                  <a:moveTo>
                    <a:pt x="2729" y="0"/>
                  </a:moveTo>
                  <a:lnTo>
                    <a:pt x="0" y="21600"/>
                  </a:lnTo>
                  <a:lnTo>
                    <a:pt x="21600" y="21600"/>
                  </a:lnTo>
                  <a:lnTo>
                    <a:pt x="18871" y="0"/>
                  </a:lnTo>
                  <a:lnTo>
                    <a:pt x="2729" y="0"/>
                  </a:lnTo>
                  <a:close/>
                </a:path>
              </a:pathLst>
            </a:custGeom>
            <a:solidFill>
              <a:schemeClr val="accent2"/>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4" name="Shape"/>
            <p:cNvSpPr/>
            <p:nvPr/>
          </p:nvSpPr>
          <p:spPr>
            <a:xfrm>
              <a:off x="4251280" y="4250306"/>
              <a:ext cx="5645945" cy="1987551"/>
            </a:xfrm>
            <a:custGeom>
              <a:avLst/>
              <a:gdLst/>
              <a:ahLst/>
              <a:cxnLst>
                <a:cxn ang="0">
                  <a:pos x="wd2" y="hd2"/>
                </a:cxn>
                <a:cxn ang="5400000">
                  <a:pos x="wd2" y="hd2"/>
                </a:cxn>
                <a:cxn ang="10800000">
                  <a:pos x="wd2" y="hd2"/>
                </a:cxn>
                <a:cxn ang="16200000">
                  <a:pos x="wd2" y="hd2"/>
                </a:cxn>
              </a:cxnLst>
              <a:rect l="0" t="0" r="r" b="b"/>
              <a:pathLst>
                <a:path w="21600" h="21600" extrusionOk="0">
                  <a:moveTo>
                    <a:pt x="3641" y="0"/>
                  </a:moveTo>
                  <a:lnTo>
                    <a:pt x="0" y="21600"/>
                  </a:lnTo>
                  <a:lnTo>
                    <a:pt x="21600" y="21600"/>
                  </a:lnTo>
                  <a:lnTo>
                    <a:pt x="17959" y="0"/>
                  </a:lnTo>
                  <a:lnTo>
                    <a:pt x="3641" y="0"/>
                  </a:lnTo>
                  <a:close/>
                </a:path>
              </a:pathLst>
            </a:custGeom>
            <a:solidFill>
              <a:schemeClr val="accent3"/>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5" name="Shape"/>
            <p:cNvSpPr/>
            <p:nvPr/>
          </p:nvSpPr>
          <p:spPr>
            <a:xfrm>
              <a:off x="5194255" y="2280615"/>
              <a:ext cx="3759995" cy="1987551"/>
            </a:xfrm>
            <a:custGeom>
              <a:avLst/>
              <a:gdLst/>
              <a:ahLst/>
              <a:cxnLst>
                <a:cxn ang="0">
                  <a:pos x="wd2" y="hd2"/>
                </a:cxn>
                <a:cxn ang="5400000">
                  <a:pos x="wd2" y="hd2"/>
                </a:cxn>
                <a:cxn ang="10800000">
                  <a:pos x="wd2" y="hd2"/>
                </a:cxn>
                <a:cxn ang="16200000">
                  <a:pos x="wd2" y="hd2"/>
                </a:cxn>
              </a:cxnLst>
              <a:rect l="0" t="0" r="r" b="b"/>
              <a:pathLst>
                <a:path w="21600" h="21600" extrusionOk="0">
                  <a:moveTo>
                    <a:pt x="5467" y="0"/>
                  </a:moveTo>
                  <a:lnTo>
                    <a:pt x="0" y="21600"/>
                  </a:lnTo>
                  <a:lnTo>
                    <a:pt x="21600" y="21600"/>
                  </a:lnTo>
                  <a:lnTo>
                    <a:pt x="16133" y="0"/>
                  </a:lnTo>
                  <a:lnTo>
                    <a:pt x="5467" y="0"/>
                  </a:lnTo>
                  <a:close/>
                </a:path>
              </a:pathLst>
            </a:custGeom>
            <a:solidFill>
              <a:schemeClr val="accent4"/>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6" name="Triangle"/>
            <p:cNvSpPr/>
            <p:nvPr/>
          </p:nvSpPr>
          <p:spPr>
            <a:xfrm>
              <a:off x="6135643" y="341881"/>
              <a:ext cx="1877220" cy="19601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21600"/>
                  </a:lnTo>
                  <a:lnTo>
                    <a:pt x="21600" y="21600"/>
                  </a:lnTo>
                  <a:lnTo>
                    <a:pt x="10800" y="0"/>
                  </a:lnTo>
                  <a:close/>
                </a:path>
              </a:pathLst>
            </a:custGeom>
            <a:solidFill>
              <a:schemeClr val="accent5"/>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27" name="Empower"/>
            <p:cNvSpPr txBox="1"/>
            <p:nvPr/>
          </p:nvSpPr>
          <p:spPr>
            <a:xfrm>
              <a:off x="6198417" y="1771650"/>
              <a:ext cx="1751273"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dirty="0">
                  <a:solidFill>
                    <a:schemeClr val="bg2"/>
                  </a:solidFill>
                </a:rPr>
                <a:t>Empower</a:t>
              </a:r>
            </a:p>
          </p:txBody>
        </p:sp>
        <p:sp>
          <p:nvSpPr>
            <p:cNvPr id="128" name="Trusted"/>
            <p:cNvSpPr txBox="1"/>
            <p:nvPr/>
          </p:nvSpPr>
          <p:spPr>
            <a:xfrm>
              <a:off x="6198417" y="3010978"/>
              <a:ext cx="1751273"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Trusted</a:t>
              </a:r>
            </a:p>
          </p:txBody>
        </p:sp>
        <p:sp>
          <p:nvSpPr>
            <p:cNvPr id="129" name="Included"/>
            <p:cNvSpPr txBox="1"/>
            <p:nvPr/>
          </p:nvSpPr>
          <p:spPr>
            <a:xfrm>
              <a:off x="6198616" y="4980668"/>
              <a:ext cx="1751273"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Included</a:t>
              </a:r>
            </a:p>
          </p:txBody>
        </p:sp>
        <p:sp>
          <p:nvSpPr>
            <p:cNvPr id="130" name="Accepted"/>
            <p:cNvSpPr txBox="1"/>
            <p:nvPr/>
          </p:nvSpPr>
          <p:spPr>
            <a:xfrm>
              <a:off x="6198417" y="6950359"/>
              <a:ext cx="1751273"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Accepted</a:t>
              </a:r>
            </a:p>
          </p:txBody>
        </p:sp>
        <p:sp>
          <p:nvSpPr>
            <p:cNvPr id="131" name="Seen"/>
            <p:cNvSpPr txBox="1"/>
            <p:nvPr/>
          </p:nvSpPr>
          <p:spPr>
            <a:xfrm>
              <a:off x="6198616" y="8881950"/>
              <a:ext cx="1751273"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FFFFFF"/>
                  </a:solidFill>
                  <a:latin typeface="DM Sans Regular"/>
                  <a:ea typeface="DM Sans Regular"/>
                  <a:cs typeface="DM Sans Regular"/>
                  <a:sym typeface="DM Sans Regular"/>
                </a:defRPr>
              </a:lvl1pPr>
            </a:lstStyle>
            <a:p>
              <a:r>
                <a:rPr>
                  <a:solidFill>
                    <a:schemeClr val="bg2"/>
                  </a:solidFill>
                </a:rPr>
                <a:t>Seen</a:t>
              </a:r>
            </a:p>
          </p:txBody>
        </p:sp>
        <p:sp>
          <p:nvSpPr>
            <p:cNvPr id="132" name="Arrow"/>
            <p:cNvSpPr/>
            <p:nvPr/>
          </p:nvSpPr>
          <p:spPr>
            <a:xfrm rot="16200000">
              <a:off x="7690584" y="4609081"/>
              <a:ext cx="9937310" cy="1270001"/>
            </a:xfrm>
            <a:prstGeom prst="rightArrow">
              <a:avLst>
                <a:gd name="adj1" fmla="val 54539"/>
                <a:gd name="adj2" fmla="val 62712"/>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33" name="Job Satisfaction Commitment"/>
            <p:cNvSpPr txBox="1"/>
            <p:nvPr/>
          </p:nvSpPr>
          <p:spPr>
            <a:xfrm rot="16200000">
              <a:off x="9916686" y="4855719"/>
              <a:ext cx="5485105" cy="47192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a:solidFill>
                    <a:schemeClr val="tx2"/>
                  </a:solidFill>
                </a:rPr>
                <a:t>Job Satisfaction Commitment</a:t>
              </a:r>
            </a:p>
          </p:txBody>
        </p:sp>
        <p:sp>
          <p:nvSpPr>
            <p:cNvPr id="134" name="Employees Perception of Involvement"/>
            <p:cNvSpPr txBox="1"/>
            <p:nvPr/>
          </p:nvSpPr>
          <p:spPr>
            <a:xfrm>
              <a:off x="8765612" y="2215131"/>
              <a:ext cx="2442705" cy="121058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defTabSz="457200">
                <a:defRPr sz="2400" b="0">
                  <a:solidFill>
                    <a:srgbClr val="1D1C21"/>
                  </a:solidFill>
                  <a:latin typeface="DM Sans Medium"/>
                  <a:ea typeface="DM Sans Medium"/>
                  <a:cs typeface="DM Sans Medium"/>
                  <a:sym typeface="DM Sans Medium"/>
                </a:defRPr>
              </a:lvl1pPr>
            </a:lstStyle>
            <a:p>
              <a:r>
                <a:rPr dirty="0">
                  <a:solidFill>
                    <a:schemeClr val="tx1"/>
                  </a:solidFill>
                </a:rPr>
                <a:t>Employees Perception of Involvement </a:t>
              </a:r>
            </a:p>
          </p:txBody>
        </p:sp>
        <p:sp>
          <p:nvSpPr>
            <p:cNvPr id="135" name="Graphic 167"/>
            <p:cNvSpPr/>
            <p:nvPr/>
          </p:nvSpPr>
          <p:spPr>
            <a:xfrm>
              <a:off x="8726218" y="1565414"/>
              <a:ext cx="452099" cy="452268"/>
            </a:xfrm>
            <a:custGeom>
              <a:avLst/>
              <a:gdLst/>
              <a:ahLst/>
              <a:cxnLst>
                <a:cxn ang="0">
                  <a:pos x="wd2" y="hd2"/>
                </a:cxn>
                <a:cxn ang="5400000">
                  <a:pos x="wd2" y="hd2"/>
                </a:cxn>
                <a:cxn ang="10800000">
                  <a:pos x="wd2" y="hd2"/>
                </a:cxn>
                <a:cxn ang="16200000">
                  <a:pos x="wd2" y="hd2"/>
                </a:cxn>
              </a:cxnLst>
              <a:rect l="0" t="0" r="r" b="b"/>
              <a:pathLst>
                <a:path w="21600" h="20883" extrusionOk="0">
                  <a:moveTo>
                    <a:pt x="5546" y="12247"/>
                  </a:moveTo>
                  <a:cubicBezTo>
                    <a:pt x="2648" y="9444"/>
                    <a:pt x="2650" y="4900"/>
                    <a:pt x="5551" y="2099"/>
                  </a:cubicBezTo>
                  <a:cubicBezTo>
                    <a:pt x="8452" y="-702"/>
                    <a:pt x="13154" y="-700"/>
                    <a:pt x="16052" y="2104"/>
                  </a:cubicBezTo>
                  <a:cubicBezTo>
                    <a:pt x="18950" y="4907"/>
                    <a:pt x="18948" y="9451"/>
                    <a:pt x="16047" y="12252"/>
                  </a:cubicBezTo>
                  <a:cubicBezTo>
                    <a:pt x="16034" y="12264"/>
                    <a:pt x="16022" y="12276"/>
                    <a:pt x="16009" y="12288"/>
                  </a:cubicBezTo>
                  <a:cubicBezTo>
                    <a:pt x="15594" y="12688"/>
                    <a:pt x="15277" y="13172"/>
                    <a:pt x="15082" y="13706"/>
                  </a:cubicBezTo>
                  <a:lnTo>
                    <a:pt x="6513" y="13706"/>
                  </a:lnTo>
                  <a:cubicBezTo>
                    <a:pt x="6305" y="13157"/>
                    <a:pt x="5975" y="12659"/>
                    <a:pt x="5546" y="12247"/>
                  </a:cubicBezTo>
                  <a:close/>
                  <a:moveTo>
                    <a:pt x="14850" y="15011"/>
                  </a:moveTo>
                  <a:lnTo>
                    <a:pt x="6750" y="15011"/>
                  </a:lnTo>
                  <a:cubicBezTo>
                    <a:pt x="6377" y="15011"/>
                    <a:pt x="6075" y="15303"/>
                    <a:pt x="6075" y="15663"/>
                  </a:cubicBezTo>
                  <a:cubicBezTo>
                    <a:pt x="6075" y="16024"/>
                    <a:pt x="6377" y="16316"/>
                    <a:pt x="6750" y="16316"/>
                  </a:cubicBezTo>
                  <a:lnTo>
                    <a:pt x="6750" y="18111"/>
                  </a:lnTo>
                  <a:cubicBezTo>
                    <a:pt x="6747" y="18870"/>
                    <a:pt x="7226" y="19554"/>
                    <a:pt x="7956" y="19833"/>
                  </a:cubicBezTo>
                  <a:lnTo>
                    <a:pt x="10550" y="20836"/>
                  </a:lnTo>
                  <a:cubicBezTo>
                    <a:pt x="10710" y="20898"/>
                    <a:pt x="10890" y="20898"/>
                    <a:pt x="11050" y="20836"/>
                  </a:cubicBezTo>
                  <a:lnTo>
                    <a:pt x="13644" y="19833"/>
                  </a:lnTo>
                  <a:cubicBezTo>
                    <a:pt x="14374" y="19554"/>
                    <a:pt x="14853" y="18870"/>
                    <a:pt x="14850" y="18111"/>
                  </a:cubicBezTo>
                  <a:lnTo>
                    <a:pt x="14850" y="16316"/>
                  </a:lnTo>
                  <a:cubicBezTo>
                    <a:pt x="15223" y="16316"/>
                    <a:pt x="15525" y="16024"/>
                    <a:pt x="15525" y="15663"/>
                  </a:cubicBezTo>
                  <a:cubicBezTo>
                    <a:pt x="15525" y="15303"/>
                    <a:pt x="15223" y="15011"/>
                    <a:pt x="14850" y="15011"/>
                  </a:cubicBezTo>
                  <a:close/>
                  <a:moveTo>
                    <a:pt x="6750" y="7183"/>
                  </a:moveTo>
                  <a:cubicBezTo>
                    <a:pt x="6750" y="7010"/>
                    <a:pt x="6762" y="6837"/>
                    <a:pt x="6785" y="6665"/>
                  </a:cubicBezTo>
                  <a:cubicBezTo>
                    <a:pt x="6834" y="6308"/>
                    <a:pt x="6574" y="5980"/>
                    <a:pt x="6204" y="5933"/>
                  </a:cubicBezTo>
                  <a:cubicBezTo>
                    <a:pt x="5835" y="5886"/>
                    <a:pt x="5495" y="6137"/>
                    <a:pt x="5447" y="6494"/>
                  </a:cubicBezTo>
                  <a:cubicBezTo>
                    <a:pt x="5415" y="6722"/>
                    <a:pt x="5400" y="6953"/>
                    <a:pt x="5400" y="7183"/>
                  </a:cubicBezTo>
                  <a:cubicBezTo>
                    <a:pt x="5400" y="7543"/>
                    <a:pt x="5702" y="7835"/>
                    <a:pt x="6075" y="7835"/>
                  </a:cubicBezTo>
                  <a:cubicBezTo>
                    <a:pt x="6448" y="7835"/>
                    <a:pt x="6750" y="7543"/>
                    <a:pt x="6750" y="7183"/>
                  </a:cubicBezTo>
                  <a:close/>
                  <a:moveTo>
                    <a:pt x="8012" y="4343"/>
                  </a:moveTo>
                  <a:cubicBezTo>
                    <a:pt x="8764" y="3652"/>
                    <a:pt x="9762" y="3267"/>
                    <a:pt x="10800" y="3269"/>
                  </a:cubicBezTo>
                  <a:cubicBezTo>
                    <a:pt x="11173" y="3269"/>
                    <a:pt x="11475" y="2977"/>
                    <a:pt x="11475" y="2617"/>
                  </a:cubicBezTo>
                  <a:cubicBezTo>
                    <a:pt x="11475" y="2256"/>
                    <a:pt x="11173" y="1964"/>
                    <a:pt x="10800" y="1964"/>
                  </a:cubicBezTo>
                  <a:cubicBezTo>
                    <a:pt x="9416" y="1962"/>
                    <a:pt x="8085" y="2476"/>
                    <a:pt x="7083" y="3399"/>
                  </a:cubicBezTo>
                  <a:cubicBezTo>
                    <a:pt x="6800" y="3634"/>
                    <a:pt x="6768" y="4046"/>
                    <a:pt x="7011" y="4319"/>
                  </a:cubicBezTo>
                  <a:cubicBezTo>
                    <a:pt x="7254" y="4592"/>
                    <a:pt x="7681" y="4623"/>
                    <a:pt x="7963" y="4388"/>
                  </a:cubicBezTo>
                  <a:cubicBezTo>
                    <a:pt x="7980" y="4374"/>
                    <a:pt x="7997" y="4359"/>
                    <a:pt x="8012" y="4343"/>
                  </a:cubicBezTo>
                  <a:close/>
                  <a:moveTo>
                    <a:pt x="2025" y="7183"/>
                  </a:moveTo>
                  <a:cubicBezTo>
                    <a:pt x="2025" y="6823"/>
                    <a:pt x="1723" y="6531"/>
                    <a:pt x="1350" y="6531"/>
                  </a:cubicBezTo>
                  <a:lnTo>
                    <a:pt x="675" y="6531"/>
                  </a:lnTo>
                  <a:cubicBezTo>
                    <a:pt x="302" y="6531"/>
                    <a:pt x="0" y="6823"/>
                    <a:pt x="0" y="7183"/>
                  </a:cubicBezTo>
                  <a:cubicBezTo>
                    <a:pt x="0" y="7543"/>
                    <a:pt x="302" y="7835"/>
                    <a:pt x="675" y="7835"/>
                  </a:cubicBezTo>
                  <a:lnTo>
                    <a:pt x="1350" y="7835"/>
                  </a:lnTo>
                  <a:cubicBezTo>
                    <a:pt x="1723" y="7835"/>
                    <a:pt x="2025" y="7543"/>
                    <a:pt x="2025" y="7183"/>
                  </a:cubicBezTo>
                  <a:close/>
                  <a:moveTo>
                    <a:pt x="21600" y="7183"/>
                  </a:moveTo>
                  <a:cubicBezTo>
                    <a:pt x="21600" y="6823"/>
                    <a:pt x="21298" y="6531"/>
                    <a:pt x="20925" y="6531"/>
                  </a:cubicBezTo>
                  <a:lnTo>
                    <a:pt x="20250" y="6531"/>
                  </a:lnTo>
                  <a:cubicBezTo>
                    <a:pt x="19877" y="6531"/>
                    <a:pt x="19575" y="6823"/>
                    <a:pt x="19575" y="7183"/>
                  </a:cubicBezTo>
                  <a:cubicBezTo>
                    <a:pt x="19575" y="7543"/>
                    <a:pt x="19877" y="7835"/>
                    <a:pt x="20250" y="7835"/>
                  </a:cubicBezTo>
                  <a:lnTo>
                    <a:pt x="20925" y="7835"/>
                  </a:lnTo>
                  <a:cubicBezTo>
                    <a:pt x="21298" y="7835"/>
                    <a:pt x="21600" y="7543"/>
                    <a:pt x="21600" y="7183"/>
                  </a:cubicBezTo>
                  <a:close/>
                  <a:moveTo>
                    <a:pt x="2153" y="1858"/>
                  </a:moveTo>
                  <a:cubicBezTo>
                    <a:pt x="2353" y="1554"/>
                    <a:pt x="2261" y="1151"/>
                    <a:pt x="1946" y="957"/>
                  </a:cubicBezTo>
                  <a:cubicBezTo>
                    <a:pt x="1946" y="957"/>
                    <a:pt x="1946" y="957"/>
                    <a:pt x="1946" y="957"/>
                  </a:cubicBezTo>
                  <a:lnTo>
                    <a:pt x="1287" y="552"/>
                  </a:lnTo>
                  <a:cubicBezTo>
                    <a:pt x="975" y="355"/>
                    <a:pt x="557" y="440"/>
                    <a:pt x="353" y="741"/>
                  </a:cubicBezTo>
                  <a:cubicBezTo>
                    <a:pt x="149" y="1043"/>
                    <a:pt x="237" y="1447"/>
                    <a:pt x="549" y="1644"/>
                  </a:cubicBezTo>
                  <a:cubicBezTo>
                    <a:pt x="553" y="1647"/>
                    <a:pt x="558" y="1650"/>
                    <a:pt x="562" y="1652"/>
                  </a:cubicBezTo>
                  <a:lnTo>
                    <a:pt x="1221" y="2058"/>
                  </a:lnTo>
                  <a:cubicBezTo>
                    <a:pt x="1536" y="2251"/>
                    <a:pt x="1953" y="2162"/>
                    <a:pt x="2153" y="1858"/>
                  </a:cubicBezTo>
                  <a:close/>
                  <a:moveTo>
                    <a:pt x="21248" y="13614"/>
                  </a:moveTo>
                  <a:cubicBezTo>
                    <a:pt x="21448" y="13311"/>
                    <a:pt x="21355" y="12907"/>
                    <a:pt x="21041" y="12714"/>
                  </a:cubicBezTo>
                  <a:cubicBezTo>
                    <a:pt x="21041" y="12714"/>
                    <a:pt x="21041" y="12714"/>
                    <a:pt x="21040" y="12714"/>
                  </a:cubicBezTo>
                  <a:lnTo>
                    <a:pt x="20382" y="12308"/>
                  </a:lnTo>
                  <a:cubicBezTo>
                    <a:pt x="20068" y="12115"/>
                    <a:pt x="19650" y="12205"/>
                    <a:pt x="19450" y="12509"/>
                  </a:cubicBezTo>
                  <a:cubicBezTo>
                    <a:pt x="19250" y="12813"/>
                    <a:pt x="19343" y="13216"/>
                    <a:pt x="19657" y="13410"/>
                  </a:cubicBezTo>
                  <a:lnTo>
                    <a:pt x="20315" y="13815"/>
                  </a:lnTo>
                  <a:cubicBezTo>
                    <a:pt x="20630" y="14008"/>
                    <a:pt x="21047" y="13919"/>
                    <a:pt x="21247" y="13615"/>
                  </a:cubicBezTo>
                  <a:cubicBezTo>
                    <a:pt x="21247" y="13615"/>
                    <a:pt x="21248" y="13615"/>
                    <a:pt x="21248" y="13614"/>
                  </a:cubicBezTo>
                  <a:close/>
                  <a:moveTo>
                    <a:pt x="20385" y="2058"/>
                  </a:moveTo>
                  <a:lnTo>
                    <a:pt x="21043" y="1652"/>
                  </a:lnTo>
                  <a:cubicBezTo>
                    <a:pt x="21358" y="1459"/>
                    <a:pt x="21450" y="1055"/>
                    <a:pt x="21250" y="752"/>
                  </a:cubicBezTo>
                  <a:cubicBezTo>
                    <a:pt x="21049" y="448"/>
                    <a:pt x="20632" y="358"/>
                    <a:pt x="20318" y="552"/>
                  </a:cubicBezTo>
                  <a:lnTo>
                    <a:pt x="19659" y="957"/>
                  </a:lnTo>
                  <a:cubicBezTo>
                    <a:pt x="19345" y="1151"/>
                    <a:pt x="19252" y="1554"/>
                    <a:pt x="19452" y="1858"/>
                  </a:cubicBezTo>
                  <a:cubicBezTo>
                    <a:pt x="19653" y="2162"/>
                    <a:pt x="20070" y="2252"/>
                    <a:pt x="20385" y="2058"/>
                  </a:cubicBezTo>
                  <a:close/>
                  <a:moveTo>
                    <a:pt x="1287" y="13815"/>
                  </a:moveTo>
                  <a:lnTo>
                    <a:pt x="1946" y="13410"/>
                  </a:lnTo>
                  <a:cubicBezTo>
                    <a:pt x="2261" y="13216"/>
                    <a:pt x="2353" y="12813"/>
                    <a:pt x="2153" y="12509"/>
                  </a:cubicBezTo>
                  <a:cubicBezTo>
                    <a:pt x="1953" y="12205"/>
                    <a:pt x="1536" y="12115"/>
                    <a:pt x="1221" y="12308"/>
                  </a:cubicBezTo>
                  <a:lnTo>
                    <a:pt x="562" y="12714"/>
                  </a:lnTo>
                  <a:cubicBezTo>
                    <a:pt x="248" y="12907"/>
                    <a:pt x="155" y="13310"/>
                    <a:pt x="355" y="13614"/>
                  </a:cubicBezTo>
                  <a:cubicBezTo>
                    <a:pt x="555" y="13918"/>
                    <a:pt x="973" y="14008"/>
                    <a:pt x="1287" y="13815"/>
                  </a:cubicBezTo>
                  <a:close/>
                </a:path>
              </a:pathLst>
            </a:custGeom>
            <a:solidFill>
              <a:schemeClr val="accent2"/>
            </a:solidFill>
            <a:ln w="12700" cap="flat">
              <a:noFill/>
              <a:miter lim="400000"/>
            </a:ln>
            <a:effectLst/>
          </p:spPr>
          <p:txBody>
            <a:bodyPr wrap="square" lIns="45719" tIns="45719" rIns="45719" bIns="45719"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grpSp>
          <p:nvGrpSpPr>
            <p:cNvPr id="138" name="Group"/>
            <p:cNvGrpSpPr/>
            <p:nvPr/>
          </p:nvGrpSpPr>
          <p:grpSpPr>
            <a:xfrm>
              <a:off x="3289631" y="974148"/>
              <a:ext cx="3046116" cy="694768"/>
              <a:chOff x="0" y="0"/>
              <a:chExt cx="3046114" cy="694767"/>
            </a:xfrm>
          </p:grpSpPr>
          <p:sp>
            <p:nvSpPr>
              <p:cNvPr id="136" name="Rounded Rectangle"/>
              <p:cNvSpPr/>
              <p:nvPr/>
            </p:nvSpPr>
            <p:spPr>
              <a:xfrm>
                <a:off x="0" y="0"/>
                <a:ext cx="3046114" cy="694767"/>
              </a:xfrm>
              <a:prstGeom prst="roundRect">
                <a:avLst>
                  <a:gd name="adj" fmla="val 50000"/>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37" name="Self Actualization"/>
              <p:cNvSpPr txBox="1"/>
              <p:nvPr/>
            </p:nvSpPr>
            <p:spPr>
              <a:xfrm>
                <a:off x="194922" y="109335"/>
                <a:ext cx="2714222" cy="4719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dirty="0">
                    <a:solidFill>
                      <a:schemeClr val="tx2"/>
                    </a:solidFill>
                  </a:rPr>
                  <a:t>Self Actualization</a:t>
                </a:r>
              </a:p>
            </p:txBody>
          </p:sp>
        </p:grpSp>
        <p:grpSp>
          <p:nvGrpSpPr>
            <p:cNvPr id="141" name="Group"/>
            <p:cNvGrpSpPr/>
            <p:nvPr/>
          </p:nvGrpSpPr>
          <p:grpSpPr>
            <a:xfrm>
              <a:off x="3248016" y="2908032"/>
              <a:ext cx="2131050" cy="694769"/>
              <a:chOff x="0" y="0"/>
              <a:chExt cx="2131049" cy="694767"/>
            </a:xfrm>
          </p:grpSpPr>
          <p:sp>
            <p:nvSpPr>
              <p:cNvPr id="139" name="Rounded Rectangle"/>
              <p:cNvSpPr/>
              <p:nvPr/>
            </p:nvSpPr>
            <p:spPr>
              <a:xfrm>
                <a:off x="0" y="0"/>
                <a:ext cx="2131049" cy="694767"/>
              </a:xfrm>
              <a:prstGeom prst="roundRect">
                <a:avLst>
                  <a:gd name="adj" fmla="val 50000"/>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0" name="Esteem"/>
              <p:cNvSpPr txBox="1"/>
              <p:nvPr/>
            </p:nvSpPr>
            <p:spPr>
              <a:xfrm>
                <a:off x="168402" y="109335"/>
                <a:ext cx="1780637" cy="4719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dirty="0">
                    <a:solidFill>
                      <a:schemeClr val="tx2"/>
                    </a:solidFill>
                  </a:rPr>
                  <a:t>Esteem</a:t>
                </a:r>
              </a:p>
            </p:txBody>
          </p:sp>
        </p:grpSp>
        <p:grpSp>
          <p:nvGrpSpPr>
            <p:cNvPr id="144" name="Group"/>
            <p:cNvGrpSpPr/>
            <p:nvPr/>
          </p:nvGrpSpPr>
          <p:grpSpPr>
            <a:xfrm>
              <a:off x="2408958" y="4680908"/>
              <a:ext cx="2131051" cy="694768"/>
              <a:chOff x="0" y="0"/>
              <a:chExt cx="2131049" cy="694767"/>
            </a:xfrm>
          </p:grpSpPr>
          <p:sp>
            <p:nvSpPr>
              <p:cNvPr id="142" name="Rounded Rectangle"/>
              <p:cNvSpPr/>
              <p:nvPr/>
            </p:nvSpPr>
            <p:spPr>
              <a:xfrm>
                <a:off x="0" y="0"/>
                <a:ext cx="2131049" cy="694767"/>
              </a:xfrm>
              <a:prstGeom prst="roundRect">
                <a:avLst>
                  <a:gd name="adj" fmla="val 50000"/>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3" name="Social"/>
              <p:cNvSpPr txBox="1"/>
              <p:nvPr/>
            </p:nvSpPr>
            <p:spPr>
              <a:xfrm>
                <a:off x="168402" y="109335"/>
                <a:ext cx="1780637" cy="4719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a:solidFill>
                      <a:schemeClr val="tx2"/>
                    </a:solidFill>
                  </a:rPr>
                  <a:t>Social</a:t>
                </a:r>
              </a:p>
            </p:txBody>
          </p:sp>
        </p:grpSp>
        <p:grpSp>
          <p:nvGrpSpPr>
            <p:cNvPr id="147" name="Group"/>
            <p:cNvGrpSpPr/>
            <p:nvPr/>
          </p:nvGrpSpPr>
          <p:grpSpPr>
            <a:xfrm>
              <a:off x="1365601" y="6854872"/>
              <a:ext cx="2131051" cy="694768"/>
              <a:chOff x="0" y="0"/>
              <a:chExt cx="2131049" cy="694767"/>
            </a:xfrm>
          </p:grpSpPr>
          <p:sp>
            <p:nvSpPr>
              <p:cNvPr id="145" name="Rounded Rectangle"/>
              <p:cNvSpPr/>
              <p:nvPr/>
            </p:nvSpPr>
            <p:spPr>
              <a:xfrm>
                <a:off x="0" y="0"/>
                <a:ext cx="2131049" cy="694767"/>
              </a:xfrm>
              <a:prstGeom prst="roundRect">
                <a:avLst>
                  <a:gd name="adj" fmla="val 50000"/>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6" name="Safety"/>
              <p:cNvSpPr txBox="1"/>
              <p:nvPr/>
            </p:nvSpPr>
            <p:spPr>
              <a:xfrm>
                <a:off x="168402" y="109335"/>
                <a:ext cx="1780637" cy="4719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a:solidFill>
                      <a:schemeClr val="tx2"/>
                    </a:solidFill>
                  </a:rPr>
                  <a:t>Safety</a:t>
                </a:r>
              </a:p>
            </p:txBody>
          </p:sp>
        </p:grpSp>
        <p:grpSp>
          <p:nvGrpSpPr>
            <p:cNvPr id="150" name="Group"/>
            <p:cNvGrpSpPr/>
            <p:nvPr/>
          </p:nvGrpSpPr>
          <p:grpSpPr>
            <a:xfrm>
              <a:off x="0" y="8834916"/>
              <a:ext cx="2555122" cy="694769"/>
              <a:chOff x="0" y="0"/>
              <a:chExt cx="2555121" cy="694767"/>
            </a:xfrm>
          </p:grpSpPr>
          <p:sp>
            <p:nvSpPr>
              <p:cNvPr id="148" name="Rounded Rectangle"/>
              <p:cNvSpPr/>
              <p:nvPr/>
            </p:nvSpPr>
            <p:spPr>
              <a:xfrm>
                <a:off x="0" y="0"/>
                <a:ext cx="2555121" cy="694767"/>
              </a:xfrm>
              <a:prstGeom prst="roundRect">
                <a:avLst>
                  <a:gd name="adj" fmla="val 50000"/>
                </a:avLst>
              </a:prstGeom>
              <a:solidFill>
                <a:schemeClr val="bg1"/>
              </a:solidFill>
              <a:ln w="12700" cap="flat">
                <a:noFill/>
                <a:miter lim="400000"/>
              </a:ln>
              <a:effectLst/>
            </p:spPr>
            <p:txBody>
              <a:bodyPr wrap="square" lIns="0" tIns="0" rIns="0" bIns="0" numCol="1" anchor="ctr">
                <a:noAutofit/>
              </a:bodyPr>
              <a:lstStyle/>
              <a:p>
                <a:pPr defTabSz="1528703">
                  <a:defRPr sz="5400" b="0">
                    <a:solidFill>
                      <a:srgbClr val="FFFFFF"/>
                    </a:solidFill>
                    <a:latin typeface="Helvetica Neue Medium"/>
                    <a:ea typeface="Helvetica Neue Medium"/>
                    <a:cs typeface="Helvetica Neue Medium"/>
                    <a:sym typeface="Helvetica Neue Medium"/>
                  </a:defRPr>
                </a:pPr>
                <a:endParaRPr/>
              </a:p>
            </p:txBody>
          </p:sp>
          <p:sp>
            <p:nvSpPr>
              <p:cNvPr id="149" name="Physiological"/>
              <p:cNvSpPr txBox="1"/>
              <p:nvPr/>
            </p:nvSpPr>
            <p:spPr>
              <a:xfrm>
                <a:off x="145628" y="109335"/>
                <a:ext cx="2250256" cy="47192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defTabSz="457200">
                  <a:defRPr sz="2400" b="0">
                    <a:solidFill>
                      <a:srgbClr val="556A7C"/>
                    </a:solidFill>
                    <a:latin typeface="DM Sans Regular"/>
                    <a:ea typeface="DM Sans Regular"/>
                    <a:cs typeface="DM Sans Regular"/>
                    <a:sym typeface="DM Sans Regular"/>
                  </a:defRPr>
                </a:lvl1pPr>
              </a:lstStyle>
              <a:p>
                <a:r>
                  <a:rPr>
                    <a:solidFill>
                      <a:schemeClr val="tx2"/>
                    </a:solidFill>
                  </a:rPr>
                  <a:t>Physiological</a:t>
                </a:r>
              </a:p>
            </p:txBody>
          </p:sp>
        </p:grpSp>
      </p:grpSp>
    </p:spTree>
  </p:cSld>
  <p:clrMapOvr>
    <a:masterClrMapping/>
  </p:clrMapOvr>
  <p:transition spd="med"/>
</p:sld>
</file>

<file path=ppt/theme/theme1.xml><?xml version="1.0" encoding="utf-8"?>
<a:theme xmlns:a="http://schemas.openxmlformats.org/drawingml/2006/main" name="White">
  <a:themeElements>
    <a:clrScheme name="027-FlatColour">
      <a:dk1>
        <a:srgbClr val="1D1C21"/>
      </a:dk1>
      <a:lt1>
        <a:srgbClr val="EBECEC"/>
      </a:lt1>
      <a:dk2>
        <a:srgbClr val="516B7E"/>
      </a:dk2>
      <a:lt2>
        <a:srgbClr val="FEFFFE"/>
      </a:lt2>
      <a:accent1>
        <a:srgbClr val="4CADB2"/>
      </a:accent1>
      <a:accent2>
        <a:srgbClr val="3884A3"/>
      </a:accent2>
      <a:accent3>
        <a:srgbClr val="2D506C"/>
      </a:accent3>
      <a:accent4>
        <a:srgbClr val="6A88B6"/>
      </a:accent4>
      <a:accent5>
        <a:srgbClr val="4C5A75"/>
      </a:accent5>
      <a:accent6>
        <a:srgbClr val="4CADB2"/>
      </a:accent6>
      <a:hlink>
        <a:srgbClr val="3884A3"/>
      </a:hlink>
      <a:folHlink>
        <a:srgbClr val="2D506C"/>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A744"/>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DM Sans Bold"/>
        <a:ea typeface="DM Sans Bold"/>
        <a:cs typeface="DM Sans Bold"/>
      </a:majorFont>
      <a:minorFont>
        <a:latin typeface="DM Sans Bold"/>
        <a:ea typeface="DM Sans Bold"/>
        <a:cs typeface="DM Sans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0A744"/>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1528703" rtl="0" fontAlgn="auto" latinLnBrk="0" hangingPunct="0">
          <a:lnSpc>
            <a:spcPct val="100000"/>
          </a:lnSpc>
          <a:spcBef>
            <a:spcPts val="0"/>
          </a:spcBef>
          <a:spcAft>
            <a:spcPts val="0"/>
          </a:spcAft>
          <a:buClrTx/>
          <a:buSzTx/>
          <a:buFontTx/>
          <a:buNone/>
          <a:tabLst/>
          <a:defRPr kumimoji="0" sz="54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132</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DM Sans Bold</vt:lpstr>
      <vt:lpstr>DM Sans Medium</vt:lpstr>
      <vt:lpstr>DM Sans Regular</vt:lpstr>
      <vt:lpstr>Helvetica Neue</vt:lpstr>
      <vt:lpstr>Helvetica Neue Light</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2021-04-09T08:45:44Z</dcterms:modified>
</cp:coreProperties>
</file>