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56" r:id="rId2"/>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4572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9144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13716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18288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22860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27432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32004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365760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3175" cap="flat">
              <a:noFill/>
              <a:miter lim="400000"/>
            </a:ln>
          </a:right>
          <a:top>
            <a:ln w="12700" cap="flat">
              <a:noFill/>
              <a:miter lim="400000"/>
            </a:ln>
          </a:top>
          <a:bottom>
            <a:ln w="12700" cap="flat">
              <a:noFill/>
              <a:miter lim="400000"/>
            </a:ln>
          </a:bottom>
          <a:insideH>
            <a:ln w="12700" cap="flat">
              <a:noFill/>
              <a:miter lim="400000"/>
            </a:ln>
          </a:insideH>
          <a:insideV>
            <a:ln w="3175"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3175" cap="flat">
              <a:solidFill>
                <a:srgbClr val="3797C6"/>
              </a:solidFill>
              <a:prstDash val="solid"/>
              <a:miter lim="400000"/>
            </a:ln>
          </a:top>
          <a:bottom>
            <a:ln w="12700" cap="flat">
              <a:noFill/>
              <a:miter lim="400000"/>
            </a:ln>
          </a:bottom>
          <a:insideH>
            <a:ln w="3175"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3175" cap="flat">
              <a:noFill/>
              <a:miter lim="400000"/>
            </a:ln>
          </a:bottom>
          <a:insideH>
            <a:ln w="3175"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3175" cap="flat">
              <a:solidFill>
                <a:srgbClr val="B8B8B8"/>
              </a:solidFill>
              <a:prstDash val="solid"/>
              <a:miter lim="400000"/>
            </a:ln>
          </a:left>
          <a:right>
            <a:ln w="3175" cap="flat">
              <a:solidFill>
                <a:srgbClr val="B8B8B8"/>
              </a:solidFill>
              <a:prstDash val="solid"/>
              <a:miter lim="400000"/>
            </a:ln>
          </a:right>
          <a:top>
            <a:ln w="3175" cap="flat">
              <a:solidFill>
                <a:srgbClr val="B8B8B8"/>
              </a:solidFill>
              <a:prstDash val="solid"/>
              <a:miter lim="400000"/>
            </a:ln>
          </a:top>
          <a:bottom>
            <a:ln w="3175" cap="flat">
              <a:solidFill>
                <a:srgbClr val="B8B8B8"/>
              </a:solidFill>
              <a:prstDash val="solid"/>
              <a:miter lim="400000"/>
            </a:ln>
          </a:bottom>
          <a:insideH>
            <a:ln w="3175" cap="flat">
              <a:solidFill>
                <a:srgbClr val="B8B8B8"/>
              </a:solidFill>
              <a:prstDash val="solid"/>
              <a:miter lim="400000"/>
            </a:ln>
          </a:insideH>
          <a:insideV>
            <a:ln w="3175"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
          <a:latin typeface="Helvetica Neue Medium"/>
          <a:ea typeface="Helvetica Neue Medium"/>
          <a:cs typeface="Helvetica Neue Medium"/>
        </a:font>
        <a:srgbClr val="FFFFFF"/>
      </a:tcTxStyle>
      <a:tcStyle>
        <a:tcBdr>
          <a:left>
            <a:ln w="3175" cap="flat">
              <a:solidFill>
                <a:srgbClr val="606060"/>
              </a:solidFill>
              <a:prstDash val="solid"/>
              <a:miter lim="400000"/>
            </a:ln>
          </a:left>
          <a:right>
            <a:ln w="3175" cap="flat">
              <a:solidFill>
                <a:srgbClr val="606060"/>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3175" cap="flat">
              <a:solidFill>
                <a:srgbClr val="606060"/>
              </a:solidFill>
              <a:prstDash val="solid"/>
              <a:miter lim="400000"/>
            </a:ln>
          </a:left>
          <a:right>
            <a:ln w="3175" cap="flat">
              <a:solidFill>
                <a:srgbClr val="606060"/>
              </a:solidFill>
              <a:prstDash val="solid"/>
              <a:miter lim="400000"/>
            </a:ln>
          </a:right>
          <a:top>
            <a:ln w="12700"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rgbClr val="EBEBEB"/>
          </a:solidFill>
        </a:fill>
      </a:tcStyle>
    </a:lastRow>
    <a:firstRow>
      <a:tcTxStyle b="off" i="off">
        <a:font>
          <a:latin typeface="Helvetica Neue Medium"/>
          <a:ea typeface="Helvetica Neue Medium"/>
          <a:cs typeface="Helvetica Neue Medium"/>
        </a:font>
        <a:srgbClr val="FFFFFF"/>
      </a:tcTxStyle>
      <a:tcStyle>
        <a:tcBdr>
          <a:left>
            <a:ln w="3175" cap="flat">
              <a:solidFill>
                <a:srgbClr val="929292"/>
              </a:solidFill>
              <a:prstDash val="solid"/>
              <a:miter lim="400000"/>
            </a:ln>
          </a:left>
          <a:right>
            <a:ln w="3175" cap="flat">
              <a:solidFill>
                <a:srgbClr val="929292"/>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929292"/>
              </a:solidFill>
              <a:prstDash val="solid"/>
              <a:miter lim="400000"/>
            </a:ln>
          </a:insideH>
          <a:insideV>
            <a:ln w="3175"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3175" cap="flat">
              <a:solidFill>
                <a:srgbClr val="5D5D5D"/>
              </a:solidFill>
              <a:custDash>
                <a:ds d="200000" sp="200000"/>
              </a:custDash>
              <a:miter lim="400000"/>
            </a:ln>
          </a:left>
          <a:right>
            <a:ln w="3175" cap="flat">
              <a:solidFill>
                <a:srgbClr val="5D5D5D"/>
              </a:solidFill>
              <a:custDash>
                <a:ds d="200000" sp="200000"/>
              </a:custDash>
              <a:miter lim="400000"/>
            </a:ln>
          </a:right>
          <a:top>
            <a:ln w="3175" cap="flat">
              <a:solidFill>
                <a:srgbClr val="5D5D5D"/>
              </a:solidFill>
              <a:custDash>
                <a:ds d="200000" sp="200000"/>
              </a:custDash>
              <a:miter lim="400000"/>
            </a:ln>
          </a:top>
          <a:bottom>
            <a:ln w="3175" cap="flat">
              <a:solidFill>
                <a:srgbClr val="5D5D5D"/>
              </a:solidFill>
              <a:custDash>
                <a:ds d="200000" sp="200000"/>
              </a:custDash>
              <a:miter lim="400000"/>
            </a:ln>
          </a:bottom>
          <a:insideH>
            <a:ln w="3175" cap="flat">
              <a:solidFill>
                <a:srgbClr val="5D5D5D"/>
              </a:solidFill>
              <a:custDash>
                <a:ds d="200000" sp="200000"/>
              </a:custDash>
              <a:miter lim="400000"/>
            </a:ln>
          </a:insideH>
          <a:insideV>
            <a:ln w="3175"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
          <a:latin typeface="Helvetica Neue Medium"/>
          <a:ea typeface="Helvetica Neue Medium"/>
          <a:cs typeface="Helvetica Neue Medium"/>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9BA00"/>
          </a:solidFill>
        </a:fill>
      </a:tcStyle>
    </a:firstCol>
    <a:lastRow>
      <a:tcTxStyle b="off" i="off">
        <a:font>
          <a:latin typeface="Helvetica Neue Medium"/>
          <a:ea typeface="Helvetica Neue Medium"/>
          <a:cs typeface="Helvetica Neue Medium"/>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lastRow>
    <a:firstRow>
      <a:tcTxStyle b="off" i="off">
        <a:font>
          <a:latin typeface="Helvetica Neue Medium"/>
          <a:ea typeface="Helvetica Neue Medium"/>
          <a:cs typeface="Helvetica Neue Medium"/>
        </a:font>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A6AAA9"/>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3175" cap="flat">
              <a:solidFill>
                <a:srgbClr val="000000"/>
              </a:solidFill>
              <a:prstDash val="solid"/>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prstDash val="solid"/>
              <a:miter lim="400000"/>
            </a:ln>
          </a:top>
          <a:bottom>
            <a:ln w="12700" cap="flat">
              <a:noFill/>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12700" cap="flat">
              <a:noFill/>
              <a:miter lim="400000"/>
            </a:ln>
          </a:top>
          <a:bottom>
            <a:ln w="3175" cap="flat">
              <a:solidFill>
                <a:srgbClr val="000000"/>
              </a:solidFill>
              <a:prstDash val="solid"/>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snapToObjects="1" showGuides="1">
      <p:cViewPr varScale="1">
        <p:scale>
          <a:sx n="82" d="100"/>
          <a:sy n="82" d="100"/>
        </p:scale>
        <p:origin x="1936"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Title Text"/>
          <p:cNvSpPr txBox="1">
            <a:spLocks noGrp="1"/>
          </p:cNvSpPr>
          <p:nvPr>
            <p:ph type="title"/>
          </p:nvPr>
        </p:nvSpPr>
        <p:spPr>
          <a:prstGeom prst="rect">
            <a:avLst/>
          </a:prstGeom>
        </p:spPr>
        <p:txBody>
          <a:bodyPr/>
          <a:lstStyle/>
          <a:p>
            <a:r>
              <a:t>Title Text</a:t>
            </a:r>
          </a:p>
        </p:txBody>
      </p:sp>
      <p:sp>
        <p:nvSpPr>
          <p:cNvPr id="12" name="Body Level One…"/>
          <p:cNvSpPr txBox="1">
            <a:spLocks noGrp="1"/>
          </p:cNvSpPr>
          <p:nvPr>
            <p:ph type="body" sz="quarter"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948266" y="2445173"/>
            <a:ext cx="11108268" cy="2479041"/>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7093" tIns="27093" rIns="27093" bIns="27093" anchor="b">
            <a:normAutofit/>
          </a:bodyPr>
          <a:lstStyle/>
          <a:p>
            <a:r>
              <a:t>Title Text</a:t>
            </a:r>
          </a:p>
        </p:txBody>
      </p:sp>
      <p:sp>
        <p:nvSpPr>
          <p:cNvPr id="3" name="Body Level One…"/>
          <p:cNvSpPr txBox="1">
            <a:spLocks noGrp="1"/>
          </p:cNvSpPr>
          <p:nvPr>
            <p:ph type="body" idx="1"/>
          </p:nvPr>
        </p:nvSpPr>
        <p:spPr>
          <a:xfrm>
            <a:off x="948266" y="4991946"/>
            <a:ext cx="11108268" cy="846668"/>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7093" tIns="27093" rIns="27093" bIns="27093">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6352590" y="8195733"/>
            <a:ext cx="292846" cy="276894"/>
          </a:xfrm>
          <a:prstGeom prst="rect">
            <a:avLst/>
          </a:prstGeom>
          <a:ln w="3175">
            <a:miter lim="400000"/>
          </a:ln>
        </p:spPr>
        <p:txBody>
          <a:bodyPr wrap="none" lIns="27093" tIns="27093" rIns="27093" bIns="27093">
            <a:spAutoFit/>
          </a:bodyPr>
          <a:lstStyle>
            <a:lvl1pPr>
              <a:defRPr sz="1600"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1pPr>
      <a:lvl2pPr marL="0" marR="0" indent="457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2pPr>
      <a:lvl3pPr marL="0" marR="0" indent="914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3pPr>
      <a:lvl4pPr marL="0" marR="0" indent="1371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4pPr>
      <a:lvl5pPr marL="0" marR="0" indent="18288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5pPr>
      <a:lvl6pPr marL="0" marR="0" indent="22860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6pPr>
      <a:lvl7pPr marL="0" marR="0" indent="2743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7pPr>
      <a:lvl8pPr marL="0" marR="0" indent="3200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8pPr>
      <a:lvl9pPr marL="0" marR="0" indent="3657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9pPr>
    </p:titleStyle>
    <p:bodyStyle>
      <a:lvl1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1pPr>
      <a:lvl2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2pPr>
      <a:lvl3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3pPr>
      <a:lvl4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4pPr>
      <a:lvl5pPr marL="0" marR="0" indent="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5pPr>
      <a:lvl6pPr marL="0" marR="0" indent="3556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587022" rtl="0" latinLnBrk="0">
        <a:lnSpc>
          <a:spcPct val="100000"/>
        </a:lnSpc>
        <a:spcBef>
          <a:spcPts val="0"/>
        </a:spcBef>
        <a:spcAft>
          <a:spcPts val="0"/>
        </a:spcAft>
        <a:buClrTx/>
        <a:buSzTx/>
        <a:buFontTx/>
        <a:buNone/>
        <a:tabLst/>
        <a:defRPr sz="38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1pPr>
      <a:lvl2pPr marL="0" marR="0" indent="4572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2pPr>
      <a:lvl3pPr marL="0" marR="0" indent="9144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3pPr>
      <a:lvl4pPr marL="0" marR="0" indent="13716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4pPr>
      <a:lvl5pPr marL="0" marR="0" indent="18288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5pPr>
      <a:lvl6pPr marL="0" marR="0" indent="22860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6pPr>
      <a:lvl7pPr marL="0" marR="0" indent="27432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7pPr>
      <a:lvl8pPr marL="0" marR="0" indent="32004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8pPr>
      <a:lvl9pPr marL="0" marR="0" indent="3657600" algn="ctr" defTabSz="587022"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8" name="Group"/>
          <p:cNvGrpSpPr/>
          <p:nvPr/>
        </p:nvGrpSpPr>
        <p:grpSpPr>
          <a:xfrm>
            <a:off x="433110" y="751536"/>
            <a:ext cx="11590967" cy="7729092"/>
            <a:chOff x="0" y="0"/>
            <a:chExt cx="11590965" cy="7729090"/>
          </a:xfrm>
        </p:grpSpPr>
        <p:grpSp>
          <p:nvGrpSpPr>
            <p:cNvPr id="121" name="Group"/>
            <p:cNvGrpSpPr/>
            <p:nvPr/>
          </p:nvGrpSpPr>
          <p:grpSpPr>
            <a:xfrm>
              <a:off x="8021974" y="0"/>
              <a:ext cx="3568991" cy="7729090"/>
              <a:chOff x="0" y="0"/>
              <a:chExt cx="3568989" cy="7729088"/>
            </a:xfrm>
          </p:grpSpPr>
          <p:sp>
            <p:nvSpPr>
              <p:cNvPr id="119" name="Maslow Hierarchy of Employees Engagement"/>
              <p:cNvSpPr txBox="1"/>
              <p:nvPr/>
            </p:nvSpPr>
            <p:spPr>
              <a:xfrm>
                <a:off x="0" y="0"/>
                <a:ext cx="3299682" cy="2640037"/>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algn="l">
                  <a:defRPr sz="4200" b="0">
                    <a:solidFill>
                      <a:srgbClr val="1D1C21"/>
                    </a:solidFill>
                    <a:latin typeface="+mn-lt"/>
                    <a:ea typeface="+mn-ea"/>
                    <a:cs typeface="+mn-cs"/>
                    <a:sym typeface="DM Sans Bold"/>
                  </a:defRPr>
                </a:lvl1pPr>
              </a:lstStyle>
              <a:p>
                <a:r>
                  <a:rPr dirty="0">
                    <a:solidFill>
                      <a:schemeClr val="tx1"/>
                    </a:solidFill>
                  </a:rPr>
                  <a:t>Maslow Hierarchy of Employees Engagement</a:t>
                </a:r>
              </a:p>
            </p:txBody>
          </p:sp>
          <p:sp>
            <p:nvSpPr>
              <p:cNvPr id="120" name="Maslow's hierarchy of needs is an idea in psychology proposed by Abraham Maslow in his 1943 paper &quot;A theory of Human Motivation&quot; in the journal Psychological Review. There is little scientific basis to the idea: Maslow himself noted this criticism. Maslo"/>
              <p:cNvSpPr txBox="1"/>
              <p:nvPr/>
            </p:nvSpPr>
            <p:spPr>
              <a:xfrm>
                <a:off x="20883" y="2996171"/>
                <a:ext cx="3548106" cy="4732917"/>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algn="l" defTabSz="325120">
                  <a:defRPr sz="1600" b="0">
                    <a:solidFill>
                      <a:srgbClr val="556A7C"/>
                    </a:solidFill>
                    <a:latin typeface="DM Sans Regular"/>
                    <a:ea typeface="DM Sans Regular"/>
                    <a:cs typeface="DM Sans Regular"/>
                    <a:sym typeface="DM Sans Regular"/>
                  </a:defRPr>
                </a:lvl1pPr>
              </a:lstStyle>
              <a:p>
                <a:r>
                  <a:rPr dirty="0"/>
                  <a:t>   </a:t>
                </a:r>
                <a:r>
                  <a:rPr dirty="0">
                    <a:solidFill>
                      <a:schemeClr val="tx2"/>
                    </a:solidFill>
                  </a:rPr>
                  <a:t>Maslow's hierarchy of needs is an idea in psychology proposed by Abraham Maslow in his 1943 paper "A theory of Human Motivation" in the journal Psychological Review. There is little scientific basis to the idea: Maslow himself noted this criticism. Maslow subsequently extended the idea to include his observations of humans' innate curiosity. His theories parallel many other theories of human developmental psychology, some of which focus on describing the stages of growth in humans. He then created a classification system which reflected the universal needs of society as its base and then proceeding to more acquired emotions.</a:t>
                </a:r>
              </a:p>
            </p:txBody>
          </p:sp>
        </p:grpSp>
        <p:grpSp>
          <p:nvGrpSpPr>
            <p:cNvPr id="147" name="Group"/>
            <p:cNvGrpSpPr/>
            <p:nvPr/>
          </p:nvGrpSpPr>
          <p:grpSpPr>
            <a:xfrm>
              <a:off x="0" y="1556593"/>
              <a:ext cx="7128784" cy="5299900"/>
              <a:chOff x="0" y="-1"/>
              <a:chExt cx="7128783" cy="5299899"/>
            </a:xfrm>
          </p:grpSpPr>
          <p:sp>
            <p:nvSpPr>
              <p:cNvPr id="122" name="Circle"/>
              <p:cNvSpPr/>
              <p:nvPr/>
            </p:nvSpPr>
            <p:spPr>
              <a:xfrm>
                <a:off x="4317722" y="278934"/>
                <a:ext cx="1848335" cy="1848335"/>
              </a:xfrm>
              <a:prstGeom prst="ellipse">
                <a:avLst/>
              </a:prstGeom>
              <a:solidFill>
                <a:schemeClr val="bg1"/>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23" name="Shape"/>
              <p:cNvSpPr/>
              <p:nvPr/>
            </p:nvSpPr>
            <p:spPr>
              <a:xfrm>
                <a:off x="1294315" y="4220939"/>
                <a:ext cx="5034070" cy="1071458"/>
              </a:xfrm>
              <a:custGeom>
                <a:avLst/>
                <a:gdLst/>
                <a:ahLst/>
                <a:cxnLst>
                  <a:cxn ang="0">
                    <a:pos x="wd2" y="hd2"/>
                  </a:cxn>
                  <a:cxn ang="5400000">
                    <a:pos x="wd2" y="hd2"/>
                  </a:cxn>
                  <a:cxn ang="10800000">
                    <a:pos x="wd2" y="hd2"/>
                  </a:cxn>
                  <a:cxn ang="16200000">
                    <a:pos x="wd2" y="hd2"/>
                  </a:cxn>
                </a:cxnLst>
                <a:rect l="0" t="0" r="r" b="b"/>
                <a:pathLst>
                  <a:path w="21600" h="21600" extrusionOk="0">
                    <a:moveTo>
                      <a:pt x="2202" y="0"/>
                    </a:moveTo>
                    <a:lnTo>
                      <a:pt x="0" y="21600"/>
                    </a:lnTo>
                    <a:lnTo>
                      <a:pt x="21600" y="21600"/>
                    </a:lnTo>
                    <a:lnTo>
                      <a:pt x="19398" y="0"/>
                    </a:lnTo>
                    <a:lnTo>
                      <a:pt x="2202" y="0"/>
                    </a:lnTo>
                    <a:close/>
                  </a:path>
                </a:pathLst>
              </a:custGeom>
              <a:solidFill>
                <a:schemeClr val="accent1"/>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24" name="Shape"/>
              <p:cNvSpPr/>
              <p:nvPr/>
            </p:nvSpPr>
            <p:spPr>
              <a:xfrm>
                <a:off x="1802739" y="3170437"/>
                <a:ext cx="4017223" cy="1060028"/>
              </a:xfrm>
              <a:custGeom>
                <a:avLst/>
                <a:gdLst/>
                <a:ahLst/>
                <a:cxnLst>
                  <a:cxn ang="0">
                    <a:pos x="wd2" y="hd2"/>
                  </a:cxn>
                  <a:cxn ang="5400000">
                    <a:pos x="wd2" y="hd2"/>
                  </a:cxn>
                  <a:cxn ang="10800000">
                    <a:pos x="wd2" y="hd2"/>
                  </a:cxn>
                  <a:cxn ang="16200000">
                    <a:pos x="wd2" y="hd2"/>
                  </a:cxn>
                </a:cxnLst>
                <a:rect l="0" t="0" r="r" b="b"/>
                <a:pathLst>
                  <a:path w="21600" h="21600" extrusionOk="0">
                    <a:moveTo>
                      <a:pt x="2729" y="0"/>
                    </a:moveTo>
                    <a:lnTo>
                      <a:pt x="0" y="21600"/>
                    </a:lnTo>
                    <a:lnTo>
                      <a:pt x="21600" y="21600"/>
                    </a:lnTo>
                    <a:lnTo>
                      <a:pt x="18871" y="0"/>
                    </a:lnTo>
                    <a:lnTo>
                      <a:pt x="2729" y="0"/>
                    </a:lnTo>
                    <a:close/>
                  </a:path>
                </a:pathLst>
              </a:custGeom>
              <a:solidFill>
                <a:schemeClr val="accent2"/>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25" name="Shape"/>
              <p:cNvSpPr/>
              <p:nvPr/>
            </p:nvSpPr>
            <p:spPr>
              <a:xfrm>
                <a:off x="2305870" y="2119935"/>
                <a:ext cx="3011172" cy="1060028"/>
              </a:xfrm>
              <a:custGeom>
                <a:avLst/>
                <a:gdLst/>
                <a:ahLst/>
                <a:cxnLst>
                  <a:cxn ang="0">
                    <a:pos x="wd2" y="hd2"/>
                  </a:cxn>
                  <a:cxn ang="5400000">
                    <a:pos x="wd2" y="hd2"/>
                  </a:cxn>
                  <a:cxn ang="10800000">
                    <a:pos x="wd2" y="hd2"/>
                  </a:cxn>
                  <a:cxn ang="16200000">
                    <a:pos x="wd2" y="hd2"/>
                  </a:cxn>
                </a:cxnLst>
                <a:rect l="0" t="0" r="r" b="b"/>
                <a:pathLst>
                  <a:path w="21600" h="21600" extrusionOk="0">
                    <a:moveTo>
                      <a:pt x="3641" y="0"/>
                    </a:moveTo>
                    <a:lnTo>
                      <a:pt x="0" y="21600"/>
                    </a:lnTo>
                    <a:lnTo>
                      <a:pt x="21600" y="21600"/>
                    </a:lnTo>
                    <a:lnTo>
                      <a:pt x="17959" y="0"/>
                    </a:lnTo>
                    <a:lnTo>
                      <a:pt x="3641" y="0"/>
                    </a:lnTo>
                    <a:close/>
                  </a:path>
                </a:pathLst>
              </a:custGeom>
              <a:solidFill>
                <a:schemeClr val="accent3"/>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26" name="Shape"/>
              <p:cNvSpPr/>
              <p:nvPr/>
            </p:nvSpPr>
            <p:spPr>
              <a:xfrm>
                <a:off x="2808790" y="1069433"/>
                <a:ext cx="2005332" cy="1060028"/>
              </a:xfrm>
              <a:custGeom>
                <a:avLst/>
                <a:gdLst/>
                <a:ahLst/>
                <a:cxnLst>
                  <a:cxn ang="0">
                    <a:pos x="wd2" y="hd2"/>
                  </a:cxn>
                  <a:cxn ang="5400000">
                    <a:pos x="wd2" y="hd2"/>
                  </a:cxn>
                  <a:cxn ang="10800000">
                    <a:pos x="wd2" y="hd2"/>
                  </a:cxn>
                  <a:cxn ang="16200000">
                    <a:pos x="wd2" y="hd2"/>
                  </a:cxn>
                </a:cxnLst>
                <a:rect l="0" t="0" r="r" b="b"/>
                <a:pathLst>
                  <a:path w="21600" h="21600" extrusionOk="0">
                    <a:moveTo>
                      <a:pt x="5467" y="0"/>
                    </a:moveTo>
                    <a:lnTo>
                      <a:pt x="0" y="21600"/>
                    </a:lnTo>
                    <a:lnTo>
                      <a:pt x="21600" y="21600"/>
                    </a:lnTo>
                    <a:lnTo>
                      <a:pt x="16133" y="0"/>
                    </a:lnTo>
                    <a:lnTo>
                      <a:pt x="5467" y="0"/>
                    </a:lnTo>
                    <a:close/>
                  </a:path>
                </a:pathLst>
              </a:custGeom>
              <a:solidFill>
                <a:schemeClr val="accent4"/>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27" name="Triangle"/>
              <p:cNvSpPr/>
              <p:nvPr/>
            </p:nvSpPr>
            <p:spPr>
              <a:xfrm>
                <a:off x="3310864" y="35442"/>
                <a:ext cx="1001184" cy="104542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21600"/>
                    </a:lnTo>
                    <a:lnTo>
                      <a:pt x="21600" y="21600"/>
                    </a:lnTo>
                    <a:lnTo>
                      <a:pt x="10800" y="0"/>
                    </a:lnTo>
                    <a:close/>
                  </a:path>
                </a:pathLst>
              </a:custGeom>
              <a:solidFill>
                <a:schemeClr val="accent5"/>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28" name="Empower"/>
              <p:cNvSpPr txBox="1"/>
              <p:nvPr/>
            </p:nvSpPr>
            <p:spPr>
              <a:xfrm>
                <a:off x="3344344" y="797985"/>
                <a:ext cx="934013" cy="270159"/>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400" b="0">
                    <a:solidFill>
                      <a:srgbClr val="FFFFFF"/>
                    </a:solidFill>
                    <a:latin typeface="DM Sans Regular"/>
                    <a:ea typeface="DM Sans Regular"/>
                    <a:cs typeface="DM Sans Regular"/>
                    <a:sym typeface="DM Sans Regular"/>
                  </a:defRPr>
                </a:lvl1pPr>
              </a:lstStyle>
              <a:p>
                <a:r>
                  <a:rPr dirty="0">
                    <a:solidFill>
                      <a:schemeClr val="bg2"/>
                    </a:solidFill>
                  </a:rPr>
                  <a:t>Empower</a:t>
                </a:r>
              </a:p>
            </p:txBody>
          </p:sp>
          <p:sp>
            <p:nvSpPr>
              <p:cNvPr id="129" name="Trusted"/>
              <p:cNvSpPr txBox="1"/>
              <p:nvPr/>
            </p:nvSpPr>
            <p:spPr>
              <a:xfrm>
                <a:off x="3344344" y="1458960"/>
                <a:ext cx="934013" cy="270159"/>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400" b="0">
                    <a:solidFill>
                      <a:srgbClr val="FFFFFF"/>
                    </a:solidFill>
                    <a:latin typeface="DM Sans Regular"/>
                    <a:ea typeface="DM Sans Regular"/>
                    <a:cs typeface="DM Sans Regular"/>
                    <a:sym typeface="DM Sans Regular"/>
                  </a:defRPr>
                </a:lvl1pPr>
              </a:lstStyle>
              <a:p>
                <a:r>
                  <a:rPr>
                    <a:solidFill>
                      <a:schemeClr val="bg2"/>
                    </a:solidFill>
                  </a:rPr>
                  <a:t>Trusted</a:t>
                </a:r>
              </a:p>
            </p:txBody>
          </p:sp>
          <p:sp>
            <p:nvSpPr>
              <p:cNvPr id="130" name="Included"/>
              <p:cNvSpPr txBox="1"/>
              <p:nvPr/>
            </p:nvSpPr>
            <p:spPr>
              <a:xfrm>
                <a:off x="3344450" y="2509462"/>
                <a:ext cx="934013" cy="270159"/>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400" b="0">
                    <a:solidFill>
                      <a:srgbClr val="FFFFFF"/>
                    </a:solidFill>
                    <a:latin typeface="DM Sans Regular"/>
                    <a:ea typeface="DM Sans Regular"/>
                    <a:cs typeface="DM Sans Regular"/>
                    <a:sym typeface="DM Sans Regular"/>
                  </a:defRPr>
                </a:lvl1pPr>
              </a:lstStyle>
              <a:p>
                <a:r>
                  <a:rPr>
                    <a:solidFill>
                      <a:schemeClr val="bg2"/>
                    </a:solidFill>
                  </a:rPr>
                  <a:t>Included</a:t>
                </a:r>
              </a:p>
            </p:txBody>
          </p:sp>
          <p:sp>
            <p:nvSpPr>
              <p:cNvPr id="131" name="Accepted"/>
              <p:cNvSpPr txBox="1"/>
              <p:nvPr/>
            </p:nvSpPr>
            <p:spPr>
              <a:xfrm>
                <a:off x="3073609" y="3559964"/>
                <a:ext cx="1475482" cy="270159"/>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400" b="0">
                    <a:solidFill>
                      <a:srgbClr val="FFFFFF"/>
                    </a:solidFill>
                    <a:latin typeface="DM Sans Regular"/>
                    <a:ea typeface="DM Sans Regular"/>
                    <a:cs typeface="DM Sans Regular"/>
                    <a:sym typeface="DM Sans Regular"/>
                  </a:defRPr>
                </a:lvl1pPr>
              </a:lstStyle>
              <a:p>
                <a:r>
                  <a:rPr>
                    <a:solidFill>
                      <a:schemeClr val="bg2"/>
                    </a:solidFill>
                  </a:rPr>
                  <a:t>Accepted</a:t>
                </a:r>
              </a:p>
            </p:txBody>
          </p:sp>
          <p:sp>
            <p:nvSpPr>
              <p:cNvPr id="132" name="Seen"/>
              <p:cNvSpPr txBox="1"/>
              <p:nvPr/>
            </p:nvSpPr>
            <p:spPr>
              <a:xfrm>
                <a:off x="3344450" y="4590145"/>
                <a:ext cx="934013" cy="270159"/>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400" b="0">
                    <a:solidFill>
                      <a:srgbClr val="FFFFFF"/>
                    </a:solidFill>
                    <a:latin typeface="DM Sans Regular"/>
                    <a:ea typeface="DM Sans Regular"/>
                    <a:cs typeface="DM Sans Regular"/>
                    <a:sym typeface="DM Sans Regular"/>
                  </a:defRPr>
                </a:lvl1pPr>
              </a:lstStyle>
              <a:p>
                <a:r>
                  <a:rPr>
                    <a:solidFill>
                      <a:schemeClr val="bg2"/>
                    </a:solidFill>
                  </a:rPr>
                  <a:t>Seen</a:t>
                </a:r>
              </a:p>
            </p:txBody>
          </p:sp>
          <p:sp>
            <p:nvSpPr>
              <p:cNvPr id="133" name="Arrow"/>
              <p:cNvSpPr/>
              <p:nvPr/>
            </p:nvSpPr>
            <p:spPr>
              <a:xfrm rot="16200000">
                <a:off x="4140166" y="2311282"/>
                <a:ext cx="5299899" cy="677334"/>
              </a:xfrm>
              <a:prstGeom prst="rightArrow">
                <a:avLst>
                  <a:gd name="adj1" fmla="val 54539"/>
                  <a:gd name="adj2" fmla="val 62712"/>
                </a:avLst>
              </a:prstGeom>
              <a:solidFill>
                <a:schemeClr val="bg1"/>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34" name="Job Satisfaction Commitment"/>
              <p:cNvSpPr txBox="1"/>
              <p:nvPr/>
            </p:nvSpPr>
            <p:spPr>
              <a:xfrm rot="16200000">
                <a:off x="5320482" y="2418201"/>
                <a:ext cx="2925390" cy="300936"/>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600" b="0">
                    <a:solidFill>
                      <a:srgbClr val="556A7C"/>
                    </a:solidFill>
                    <a:latin typeface="DM Sans Regular"/>
                    <a:ea typeface="DM Sans Regular"/>
                    <a:cs typeface="DM Sans Regular"/>
                    <a:sym typeface="DM Sans Regular"/>
                  </a:defRPr>
                </a:lvl1pPr>
              </a:lstStyle>
              <a:p>
                <a:r>
                  <a:rPr dirty="0">
                    <a:solidFill>
                      <a:schemeClr val="tx2"/>
                    </a:solidFill>
                  </a:rPr>
                  <a:t>Job Satisfaction Commitment</a:t>
                </a:r>
              </a:p>
            </p:txBody>
          </p:sp>
          <p:sp>
            <p:nvSpPr>
              <p:cNvPr id="135" name="Employees Perception of Involvement"/>
              <p:cNvSpPr txBox="1"/>
              <p:nvPr/>
            </p:nvSpPr>
            <p:spPr>
              <a:xfrm>
                <a:off x="4713514" y="1034508"/>
                <a:ext cx="1302777" cy="701046"/>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algn="l" defTabSz="325120">
                  <a:defRPr sz="1400" b="0">
                    <a:solidFill>
                      <a:srgbClr val="1D1C21"/>
                    </a:solidFill>
                    <a:latin typeface="DM Sans Medium"/>
                    <a:ea typeface="DM Sans Medium"/>
                    <a:cs typeface="DM Sans Medium"/>
                    <a:sym typeface="DM Sans Medium"/>
                  </a:defRPr>
                </a:lvl1pPr>
              </a:lstStyle>
              <a:p>
                <a:r>
                  <a:rPr>
                    <a:solidFill>
                      <a:schemeClr val="tx1"/>
                    </a:solidFill>
                  </a:rPr>
                  <a:t>Employees Perception of Involvement </a:t>
                </a:r>
              </a:p>
            </p:txBody>
          </p:sp>
          <p:sp>
            <p:nvSpPr>
              <p:cNvPr id="136" name="Graphic 167"/>
              <p:cNvSpPr/>
              <p:nvPr/>
            </p:nvSpPr>
            <p:spPr>
              <a:xfrm>
                <a:off x="4692504" y="687993"/>
                <a:ext cx="241120" cy="241210"/>
              </a:xfrm>
              <a:custGeom>
                <a:avLst/>
                <a:gdLst/>
                <a:ahLst/>
                <a:cxnLst>
                  <a:cxn ang="0">
                    <a:pos x="wd2" y="hd2"/>
                  </a:cxn>
                  <a:cxn ang="5400000">
                    <a:pos x="wd2" y="hd2"/>
                  </a:cxn>
                  <a:cxn ang="10800000">
                    <a:pos x="wd2" y="hd2"/>
                  </a:cxn>
                  <a:cxn ang="16200000">
                    <a:pos x="wd2" y="hd2"/>
                  </a:cxn>
                </a:cxnLst>
                <a:rect l="0" t="0" r="r" b="b"/>
                <a:pathLst>
                  <a:path w="21600" h="20883" extrusionOk="0">
                    <a:moveTo>
                      <a:pt x="5546" y="12247"/>
                    </a:moveTo>
                    <a:cubicBezTo>
                      <a:pt x="2648" y="9444"/>
                      <a:pt x="2650" y="4900"/>
                      <a:pt x="5551" y="2099"/>
                    </a:cubicBezTo>
                    <a:cubicBezTo>
                      <a:pt x="8452" y="-702"/>
                      <a:pt x="13154" y="-700"/>
                      <a:pt x="16052" y="2104"/>
                    </a:cubicBezTo>
                    <a:cubicBezTo>
                      <a:pt x="18950" y="4907"/>
                      <a:pt x="18948" y="9451"/>
                      <a:pt x="16047" y="12252"/>
                    </a:cubicBezTo>
                    <a:cubicBezTo>
                      <a:pt x="16034" y="12264"/>
                      <a:pt x="16022" y="12276"/>
                      <a:pt x="16009" y="12288"/>
                    </a:cubicBezTo>
                    <a:cubicBezTo>
                      <a:pt x="15594" y="12688"/>
                      <a:pt x="15277" y="13172"/>
                      <a:pt x="15082" y="13706"/>
                    </a:cubicBezTo>
                    <a:lnTo>
                      <a:pt x="6513" y="13706"/>
                    </a:lnTo>
                    <a:cubicBezTo>
                      <a:pt x="6305" y="13157"/>
                      <a:pt x="5975" y="12659"/>
                      <a:pt x="5546" y="12247"/>
                    </a:cubicBezTo>
                    <a:close/>
                    <a:moveTo>
                      <a:pt x="14850" y="15011"/>
                    </a:moveTo>
                    <a:lnTo>
                      <a:pt x="6750" y="15011"/>
                    </a:lnTo>
                    <a:cubicBezTo>
                      <a:pt x="6377" y="15011"/>
                      <a:pt x="6075" y="15303"/>
                      <a:pt x="6075" y="15663"/>
                    </a:cubicBezTo>
                    <a:cubicBezTo>
                      <a:pt x="6075" y="16024"/>
                      <a:pt x="6377" y="16316"/>
                      <a:pt x="6750" y="16316"/>
                    </a:cubicBezTo>
                    <a:lnTo>
                      <a:pt x="6750" y="18111"/>
                    </a:lnTo>
                    <a:cubicBezTo>
                      <a:pt x="6747" y="18870"/>
                      <a:pt x="7226" y="19554"/>
                      <a:pt x="7956" y="19833"/>
                    </a:cubicBezTo>
                    <a:lnTo>
                      <a:pt x="10550" y="20836"/>
                    </a:lnTo>
                    <a:cubicBezTo>
                      <a:pt x="10710" y="20898"/>
                      <a:pt x="10890" y="20898"/>
                      <a:pt x="11050" y="20836"/>
                    </a:cubicBezTo>
                    <a:lnTo>
                      <a:pt x="13644" y="19833"/>
                    </a:lnTo>
                    <a:cubicBezTo>
                      <a:pt x="14374" y="19554"/>
                      <a:pt x="14853" y="18870"/>
                      <a:pt x="14850" y="18111"/>
                    </a:cubicBezTo>
                    <a:lnTo>
                      <a:pt x="14850" y="16316"/>
                    </a:lnTo>
                    <a:cubicBezTo>
                      <a:pt x="15223" y="16316"/>
                      <a:pt x="15525" y="16024"/>
                      <a:pt x="15525" y="15663"/>
                    </a:cubicBezTo>
                    <a:cubicBezTo>
                      <a:pt x="15525" y="15303"/>
                      <a:pt x="15223" y="15011"/>
                      <a:pt x="14850" y="15011"/>
                    </a:cubicBezTo>
                    <a:close/>
                    <a:moveTo>
                      <a:pt x="6750" y="7183"/>
                    </a:moveTo>
                    <a:cubicBezTo>
                      <a:pt x="6750" y="7010"/>
                      <a:pt x="6762" y="6837"/>
                      <a:pt x="6785" y="6665"/>
                    </a:cubicBezTo>
                    <a:cubicBezTo>
                      <a:pt x="6834" y="6308"/>
                      <a:pt x="6574" y="5980"/>
                      <a:pt x="6204" y="5933"/>
                    </a:cubicBezTo>
                    <a:cubicBezTo>
                      <a:pt x="5835" y="5886"/>
                      <a:pt x="5495" y="6137"/>
                      <a:pt x="5447" y="6494"/>
                    </a:cubicBezTo>
                    <a:cubicBezTo>
                      <a:pt x="5415" y="6722"/>
                      <a:pt x="5400" y="6953"/>
                      <a:pt x="5400" y="7183"/>
                    </a:cubicBezTo>
                    <a:cubicBezTo>
                      <a:pt x="5400" y="7543"/>
                      <a:pt x="5702" y="7835"/>
                      <a:pt x="6075" y="7835"/>
                    </a:cubicBezTo>
                    <a:cubicBezTo>
                      <a:pt x="6448" y="7835"/>
                      <a:pt x="6750" y="7543"/>
                      <a:pt x="6750" y="7183"/>
                    </a:cubicBezTo>
                    <a:close/>
                    <a:moveTo>
                      <a:pt x="8012" y="4343"/>
                    </a:moveTo>
                    <a:cubicBezTo>
                      <a:pt x="8764" y="3652"/>
                      <a:pt x="9762" y="3267"/>
                      <a:pt x="10800" y="3269"/>
                    </a:cubicBezTo>
                    <a:cubicBezTo>
                      <a:pt x="11173" y="3269"/>
                      <a:pt x="11475" y="2977"/>
                      <a:pt x="11475" y="2617"/>
                    </a:cubicBezTo>
                    <a:cubicBezTo>
                      <a:pt x="11475" y="2256"/>
                      <a:pt x="11173" y="1964"/>
                      <a:pt x="10800" y="1964"/>
                    </a:cubicBezTo>
                    <a:cubicBezTo>
                      <a:pt x="9416" y="1962"/>
                      <a:pt x="8085" y="2476"/>
                      <a:pt x="7083" y="3399"/>
                    </a:cubicBezTo>
                    <a:cubicBezTo>
                      <a:pt x="6800" y="3634"/>
                      <a:pt x="6768" y="4046"/>
                      <a:pt x="7011" y="4319"/>
                    </a:cubicBezTo>
                    <a:cubicBezTo>
                      <a:pt x="7254" y="4592"/>
                      <a:pt x="7681" y="4623"/>
                      <a:pt x="7963" y="4388"/>
                    </a:cubicBezTo>
                    <a:cubicBezTo>
                      <a:pt x="7980" y="4374"/>
                      <a:pt x="7997" y="4359"/>
                      <a:pt x="8012" y="4343"/>
                    </a:cubicBezTo>
                    <a:close/>
                    <a:moveTo>
                      <a:pt x="2025" y="7183"/>
                    </a:moveTo>
                    <a:cubicBezTo>
                      <a:pt x="2025" y="6823"/>
                      <a:pt x="1723" y="6531"/>
                      <a:pt x="1350" y="6531"/>
                    </a:cubicBezTo>
                    <a:lnTo>
                      <a:pt x="675" y="6531"/>
                    </a:lnTo>
                    <a:cubicBezTo>
                      <a:pt x="302" y="6531"/>
                      <a:pt x="0" y="6823"/>
                      <a:pt x="0" y="7183"/>
                    </a:cubicBezTo>
                    <a:cubicBezTo>
                      <a:pt x="0" y="7543"/>
                      <a:pt x="302" y="7835"/>
                      <a:pt x="675" y="7835"/>
                    </a:cubicBezTo>
                    <a:lnTo>
                      <a:pt x="1350" y="7835"/>
                    </a:lnTo>
                    <a:cubicBezTo>
                      <a:pt x="1723" y="7835"/>
                      <a:pt x="2025" y="7543"/>
                      <a:pt x="2025" y="7183"/>
                    </a:cubicBezTo>
                    <a:close/>
                    <a:moveTo>
                      <a:pt x="21600" y="7183"/>
                    </a:moveTo>
                    <a:cubicBezTo>
                      <a:pt x="21600" y="6823"/>
                      <a:pt x="21298" y="6531"/>
                      <a:pt x="20925" y="6531"/>
                    </a:cubicBezTo>
                    <a:lnTo>
                      <a:pt x="20250" y="6531"/>
                    </a:lnTo>
                    <a:cubicBezTo>
                      <a:pt x="19877" y="6531"/>
                      <a:pt x="19575" y="6823"/>
                      <a:pt x="19575" y="7183"/>
                    </a:cubicBezTo>
                    <a:cubicBezTo>
                      <a:pt x="19575" y="7543"/>
                      <a:pt x="19877" y="7835"/>
                      <a:pt x="20250" y="7835"/>
                    </a:cubicBezTo>
                    <a:lnTo>
                      <a:pt x="20925" y="7835"/>
                    </a:lnTo>
                    <a:cubicBezTo>
                      <a:pt x="21298" y="7835"/>
                      <a:pt x="21600" y="7543"/>
                      <a:pt x="21600" y="7183"/>
                    </a:cubicBezTo>
                    <a:close/>
                    <a:moveTo>
                      <a:pt x="2153" y="1858"/>
                    </a:moveTo>
                    <a:cubicBezTo>
                      <a:pt x="2353" y="1554"/>
                      <a:pt x="2261" y="1151"/>
                      <a:pt x="1946" y="957"/>
                    </a:cubicBezTo>
                    <a:cubicBezTo>
                      <a:pt x="1946" y="957"/>
                      <a:pt x="1946" y="957"/>
                      <a:pt x="1946" y="957"/>
                    </a:cubicBezTo>
                    <a:lnTo>
                      <a:pt x="1287" y="552"/>
                    </a:lnTo>
                    <a:cubicBezTo>
                      <a:pt x="975" y="355"/>
                      <a:pt x="557" y="440"/>
                      <a:pt x="353" y="741"/>
                    </a:cubicBezTo>
                    <a:cubicBezTo>
                      <a:pt x="149" y="1043"/>
                      <a:pt x="237" y="1447"/>
                      <a:pt x="549" y="1644"/>
                    </a:cubicBezTo>
                    <a:cubicBezTo>
                      <a:pt x="553" y="1647"/>
                      <a:pt x="558" y="1650"/>
                      <a:pt x="562" y="1652"/>
                    </a:cubicBezTo>
                    <a:lnTo>
                      <a:pt x="1221" y="2058"/>
                    </a:lnTo>
                    <a:cubicBezTo>
                      <a:pt x="1536" y="2251"/>
                      <a:pt x="1953" y="2162"/>
                      <a:pt x="2153" y="1858"/>
                    </a:cubicBezTo>
                    <a:close/>
                    <a:moveTo>
                      <a:pt x="21248" y="13614"/>
                    </a:moveTo>
                    <a:cubicBezTo>
                      <a:pt x="21448" y="13311"/>
                      <a:pt x="21355" y="12907"/>
                      <a:pt x="21041" y="12714"/>
                    </a:cubicBezTo>
                    <a:cubicBezTo>
                      <a:pt x="21041" y="12714"/>
                      <a:pt x="21041" y="12714"/>
                      <a:pt x="21040" y="12714"/>
                    </a:cubicBezTo>
                    <a:lnTo>
                      <a:pt x="20382" y="12308"/>
                    </a:lnTo>
                    <a:cubicBezTo>
                      <a:pt x="20068" y="12115"/>
                      <a:pt x="19650" y="12205"/>
                      <a:pt x="19450" y="12509"/>
                    </a:cubicBezTo>
                    <a:cubicBezTo>
                      <a:pt x="19250" y="12813"/>
                      <a:pt x="19343" y="13216"/>
                      <a:pt x="19657" y="13410"/>
                    </a:cubicBezTo>
                    <a:lnTo>
                      <a:pt x="20315" y="13815"/>
                    </a:lnTo>
                    <a:cubicBezTo>
                      <a:pt x="20630" y="14008"/>
                      <a:pt x="21047" y="13919"/>
                      <a:pt x="21247" y="13615"/>
                    </a:cubicBezTo>
                    <a:cubicBezTo>
                      <a:pt x="21247" y="13615"/>
                      <a:pt x="21248" y="13615"/>
                      <a:pt x="21248" y="13614"/>
                    </a:cubicBezTo>
                    <a:close/>
                    <a:moveTo>
                      <a:pt x="20385" y="2058"/>
                    </a:moveTo>
                    <a:lnTo>
                      <a:pt x="21043" y="1652"/>
                    </a:lnTo>
                    <a:cubicBezTo>
                      <a:pt x="21358" y="1459"/>
                      <a:pt x="21450" y="1055"/>
                      <a:pt x="21250" y="752"/>
                    </a:cubicBezTo>
                    <a:cubicBezTo>
                      <a:pt x="21049" y="448"/>
                      <a:pt x="20632" y="358"/>
                      <a:pt x="20318" y="552"/>
                    </a:cubicBezTo>
                    <a:lnTo>
                      <a:pt x="19659" y="957"/>
                    </a:lnTo>
                    <a:cubicBezTo>
                      <a:pt x="19345" y="1151"/>
                      <a:pt x="19252" y="1554"/>
                      <a:pt x="19452" y="1858"/>
                    </a:cubicBezTo>
                    <a:cubicBezTo>
                      <a:pt x="19653" y="2162"/>
                      <a:pt x="20070" y="2252"/>
                      <a:pt x="20385" y="2058"/>
                    </a:cubicBezTo>
                    <a:close/>
                    <a:moveTo>
                      <a:pt x="1287" y="13815"/>
                    </a:moveTo>
                    <a:lnTo>
                      <a:pt x="1946" y="13410"/>
                    </a:lnTo>
                    <a:cubicBezTo>
                      <a:pt x="2261" y="13216"/>
                      <a:pt x="2353" y="12813"/>
                      <a:pt x="2153" y="12509"/>
                    </a:cubicBezTo>
                    <a:cubicBezTo>
                      <a:pt x="1953" y="12205"/>
                      <a:pt x="1536" y="12115"/>
                      <a:pt x="1221" y="12308"/>
                    </a:cubicBezTo>
                    <a:lnTo>
                      <a:pt x="562" y="12714"/>
                    </a:lnTo>
                    <a:cubicBezTo>
                      <a:pt x="248" y="12907"/>
                      <a:pt x="155" y="13310"/>
                      <a:pt x="355" y="13614"/>
                    </a:cubicBezTo>
                    <a:cubicBezTo>
                      <a:pt x="555" y="13918"/>
                      <a:pt x="973" y="14008"/>
                      <a:pt x="1287" y="13815"/>
                    </a:cubicBezTo>
                    <a:close/>
                  </a:path>
                </a:pathLst>
              </a:custGeom>
              <a:solidFill>
                <a:schemeClr val="accent2"/>
              </a:solidFill>
              <a:ln w="3175" cap="flat">
                <a:noFill/>
                <a:miter lim="400000"/>
              </a:ln>
              <a:effectLst/>
            </p:spPr>
            <p:txBody>
              <a:bodyPr wrap="square" lIns="24383" tIns="24383" rIns="24383" bIns="24383"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37" name="Rounded Rectangle"/>
              <p:cNvSpPr/>
              <p:nvPr/>
            </p:nvSpPr>
            <p:spPr>
              <a:xfrm>
                <a:off x="1706095" y="372651"/>
                <a:ext cx="1711491" cy="370543"/>
              </a:xfrm>
              <a:prstGeom prst="roundRect">
                <a:avLst>
                  <a:gd name="adj" fmla="val 50000"/>
                </a:avLst>
              </a:prstGeom>
              <a:solidFill>
                <a:schemeClr val="bg1"/>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38" name="Self Actualization"/>
              <p:cNvSpPr txBox="1"/>
              <p:nvPr/>
            </p:nvSpPr>
            <p:spPr>
              <a:xfrm>
                <a:off x="1779146" y="432026"/>
                <a:ext cx="1565390" cy="270159"/>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400" b="0">
                    <a:solidFill>
                      <a:srgbClr val="556A7C"/>
                    </a:solidFill>
                    <a:latin typeface="DM Sans Regular"/>
                    <a:ea typeface="DM Sans Regular"/>
                    <a:cs typeface="DM Sans Regular"/>
                    <a:sym typeface="DM Sans Regular"/>
                  </a:defRPr>
                </a:lvl1pPr>
              </a:lstStyle>
              <a:p>
                <a:r>
                  <a:rPr dirty="0">
                    <a:solidFill>
                      <a:schemeClr val="tx2"/>
                    </a:solidFill>
                  </a:rPr>
                  <a:t>Self Actualization</a:t>
                </a:r>
              </a:p>
            </p:txBody>
          </p:sp>
          <p:sp>
            <p:nvSpPr>
              <p:cNvPr id="139" name="Rounded Rectangle"/>
              <p:cNvSpPr/>
              <p:nvPr/>
            </p:nvSpPr>
            <p:spPr>
              <a:xfrm>
                <a:off x="1770796" y="1404056"/>
                <a:ext cx="1136560" cy="370543"/>
              </a:xfrm>
              <a:prstGeom prst="roundRect">
                <a:avLst>
                  <a:gd name="adj" fmla="val 50000"/>
                </a:avLst>
              </a:prstGeom>
              <a:solidFill>
                <a:schemeClr val="bg1"/>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40" name="Esteem"/>
              <p:cNvSpPr txBox="1"/>
              <p:nvPr/>
            </p:nvSpPr>
            <p:spPr>
              <a:xfrm>
                <a:off x="1873310" y="1453272"/>
                <a:ext cx="949674" cy="270159"/>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400" b="0">
                    <a:solidFill>
                      <a:srgbClr val="556A7C"/>
                    </a:solidFill>
                    <a:latin typeface="DM Sans Regular"/>
                    <a:ea typeface="DM Sans Regular"/>
                    <a:cs typeface="DM Sans Regular"/>
                    <a:sym typeface="DM Sans Regular"/>
                  </a:defRPr>
                </a:lvl1pPr>
              </a:lstStyle>
              <a:p>
                <a:r>
                  <a:rPr>
                    <a:solidFill>
                      <a:schemeClr val="tx2"/>
                    </a:solidFill>
                  </a:rPr>
                  <a:t>Esteem</a:t>
                </a:r>
              </a:p>
            </p:txBody>
          </p:sp>
          <p:sp>
            <p:nvSpPr>
              <p:cNvPr id="141" name="Rounded Rectangle"/>
              <p:cNvSpPr/>
              <p:nvPr/>
            </p:nvSpPr>
            <p:spPr>
              <a:xfrm>
                <a:off x="1458675" y="2349589"/>
                <a:ext cx="1001184" cy="370543"/>
              </a:xfrm>
              <a:prstGeom prst="roundRect">
                <a:avLst>
                  <a:gd name="adj" fmla="val 50000"/>
                </a:avLst>
              </a:prstGeom>
              <a:solidFill>
                <a:schemeClr val="bg1"/>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42" name="Social"/>
              <p:cNvSpPr txBox="1"/>
              <p:nvPr/>
            </p:nvSpPr>
            <p:spPr>
              <a:xfrm>
                <a:off x="1552813" y="2398805"/>
                <a:ext cx="790011" cy="270159"/>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400" b="0">
                    <a:solidFill>
                      <a:srgbClr val="556A7C"/>
                    </a:solidFill>
                    <a:latin typeface="DM Sans Regular"/>
                    <a:ea typeface="DM Sans Regular"/>
                    <a:cs typeface="DM Sans Regular"/>
                    <a:sym typeface="DM Sans Regular"/>
                  </a:defRPr>
                </a:lvl1pPr>
              </a:lstStyle>
              <a:p>
                <a:r>
                  <a:rPr>
                    <a:solidFill>
                      <a:schemeClr val="tx2"/>
                    </a:solidFill>
                  </a:rPr>
                  <a:t>Social</a:t>
                </a:r>
              </a:p>
            </p:txBody>
          </p:sp>
          <p:sp>
            <p:nvSpPr>
              <p:cNvPr id="143" name="Rounded Rectangle"/>
              <p:cNvSpPr/>
              <p:nvPr/>
            </p:nvSpPr>
            <p:spPr>
              <a:xfrm>
                <a:off x="868442" y="3509037"/>
                <a:ext cx="1034960" cy="370543"/>
              </a:xfrm>
              <a:prstGeom prst="roundRect">
                <a:avLst>
                  <a:gd name="adj" fmla="val 50000"/>
                </a:avLst>
              </a:prstGeom>
              <a:solidFill>
                <a:schemeClr val="bg1"/>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44" name="Safety"/>
              <p:cNvSpPr txBox="1"/>
              <p:nvPr/>
            </p:nvSpPr>
            <p:spPr>
              <a:xfrm>
                <a:off x="990916" y="3549155"/>
                <a:ext cx="790011" cy="270159"/>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400" b="0">
                    <a:solidFill>
                      <a:srgbClr val="556A7C"/>
                    </a:solidFill>
                    <a:latin typeface="DM Sans Regular"/>
                    <a:ea typeface="DM Sans Regular"/>
                    <a:cs typeface="DM Sans Regular"/>
                    <a:sym typeface="DM Sans Regular"/>
                  </a:defRPr>
                </a:lvl1pPr>
              </a:lstStyle>
              <a:p>
                <a:r>
                  <a:rPr>
                    <a:solidFill>
                      <a:schemeClr val="tx2"/>
                    </a:solidFill>
                  </a:rPr>
                  <a:t>Safety</a:t>
                </a:r>
              </a:p>
            </p:txBody>
          </p:sp>
          <p:sp>
            <p:nvSpPr>
              <p:cNvPr id="145" name="Rounded Rectangle"/>
              <p:cNvSpPr/>
              <p:nvPr/>
            </p:nvSpPr>
            <p:spPr>
              <a:xfrm>
                <a:off x="0" y="4565061"/>
                <a:ext cx="1401252" cy="370543"/>
              </a:xfrm>
              <a:prstGeom prst="roundRect">
                <a:avLst>
                  <a:gd name="adj" fmla="val 50000"/>
                </a:avLst>
              </a:prstGeom>
              <a:solidFill>
                <a:schemeClr val="bg1"/>
              </a:solidFill>
              <a:ln w="3175" cap="flat">
                <a:noFill/>
                <a:miter lim="400000"/>
              </a:ln>
              <a:effectLst/>
            </p:spPr>
            <p:txBody>
              <a:bodyPr wrap="square" lIns="0" tIns="0" rIns="0" bIns="0" numCol="1" anchor="ctr">
                <a:noAutofit/>
              </a:bodyPr>
              <a:lstStyle/>
              <a:p>
                <a:pPr defTabSz="1087078">
                  <a:defRPr sz="3800" b="0">
                    <a:solidFill>
                      <a:srgbClr val="FFFFFF"/>
                    </a:solidFill>
                    <a:latin typeface="Helvetica Neue Medium"/>
                    <a:ea typeface="Helvetica Neue Medium"/>
                    <a:cs typeface="Helvetica Neue Medium"/>
                    <a:sym typeface="Helvetica Neue Medium"/>
                  </a:defRPr>
                </a:pPr>
                <a:endParaRPr/>
              </a:p>
            </p:txBody>
          </p:sp>
          <p:sp>
            <p:nvSpPr>
              <p:cNvPr id="146" name="Physiological"/>
              <p:cNvSpPr txBox="1"/>
              <p:nvPr/>
            </p:nvSpPr>
            <p:spPr>
              <a:xfrm>
                <a:off x="90299" y="4614277"/>
                <a:ext cx="1220654" cy="270159"/>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27093" tIns="27093" rIns="27093" bIns="27093" numCol="1" anchor="t">
                <a:spAutoFit/>
              </a:bodyPr>
              <a:lstStyle>
                <a:lvl1pPr defTabSz="325120">
                  <a:defRPr sz="1400" b="0">
                    <a:solidFill>
                      <a:srgbClr val="556A7C"/>
                    </a:solidFill>
                    <a:latin typeface="DM Sans Regular"/>
                    <a:ea typeface="DM Sans Regular"/>
                    <a:cs typeface="DM Sans Regular"/>
                    <a:sym typeface="DM Sans Regular"/>
                  </a:defRPr>
                </a:lvl1pPr>
              </a:lstStyle>
              <a:p>
                <a:r>
                  <a:rPr>
                    <a:solidFill>
                      <a:schemeClr val="tx2"/>
                    </a:solidFill>
                  </a:rPr>
                  <a:t>Physiological</a:t>
                </a:r>
              </a:p>
            </p:txBody>
          </p:sp>
        </p:grpSp>
      </p:grpSp>
    </p:spTree>
  </p:cSld>
  <p:clrMapOvr>
    <a:masterClrMapping/>
  </p:clrMapOvr>
  <p:transition spd="med"/>
</p:sld>
</file>

<file path=ppt/theme/theme1.xml><?xml version="1.0" encoding="utf-8"?>
<a:theme xmlns:a="http://schemas.openxmlformats.org/drawingml/2006/main" name="White">
  <a:themeElements>
    <a:clrScheme name="027-FlatColour">
      <a:dk1>
        <a:srgbClr val="1D1C21"/>
      </a:dk1>
      <a:lt1>
        <a:srgbClr val="EBECEC"/>
      </a:lt1>
      <a:dk2>
        <a:srgbClr val="516B7E"/>
      </a:dk2>
      <a:lt2>
        <a:srgbClr val="FEFFFE"/>
      </a:lt2>
      <a:accent1>
        <a:srgbClr val="4CADB2"/>
      </a:accent1>
      <a:accent2>
        <a:srgbClr val="3884A3"/>
      </a:accent2>
      <a:accent3>
        <a:srgbClr val="2D506C"/>
      </a:accent3>
      <a:accent4>
        <a:srgbClr val="6A88B6"/>
      </a:accent4>
      <a:accent5>
        <a:srgbClr val="4C5A75"/>
      </a:accent5>
      <a:accent6>
        <a:srgbClr val="4CADB2"/>
      </a:accent6>
      <a:hlink>
        <a:srgbClr val="3884A3"/>
      </a:hlink>
      <a:folHlink>
        <a:srgbClr val="2D506C"/>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0A744"/>
        </a:solidFill>
        <a:ln w="3175"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087078"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0A744"/>
        </a:solidFill>
        <a:ln w="3175"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087078"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7093" tIns="27093" rIns="27093" bIns="27093" numCol="1" spcCol="38100" rtlCol="0" anchor="ctr">
        <a:spAutoFit/>
      </a:bodyPr>
      <a:lstStyle>
        <a:defPPr marL="0" marR="0" indent="0" algn="ctr" defTabSz="587022" rtl="0" fontAlgn="auto" latinLnBrk="0" hangingPunct="0">
          <a:lnSpc>
            <a:spcPct val="100000"/>
          </a:lnSpc>
          <a:spcBef>
            <a:spcPts val="0"/>
          </a:spcBef>
          <a:spcAft>
            <a:spcPts val="0"/>
          </a:spcAft>
          <a:buClrTx/>
          <a:buSzTx/>
          <a:buFontTx/>
          <a:buNone/>
          <a:tabLst/>
          <a:defRPr kumimoji="0" sz="2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132</Words>
  <Application>Microsoft Macintosh PowerPoint</Application>
  <PresentationFormat>Custom</PresentationFormat>
  <Paragraphs>14</Paragraphs>
  <Slides>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DM Sans Bold</vt:lpstr>
      <vt:lpstr>DM Sans Medium</vt:lpstr>
      <vt:lpstr>DM Sans Regular</vt:lpstr>
      <vt:lpstr>Helvetica Neue</vt:lpstr>
      <vt:lpstr>Helvetica Neue Light</vt:lpstr>
      <vt:lpstr>Helvetica Neue Medium</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2</cp:revision>
  <dcterms:modified xsi:type="dcterms:W3CDTF">2021-04-09T08:45:50Z</dcterms:modified>
</cp:coreProperties>
</file>