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9EB"/>
          </a:solidFill>
        </a:fill>
      </a:tcStyle>
    </a:wholeTbl>
    <a:band2H>
      <a:tcTxStyle/>
      <a:tcStyle>
        <a:tcBdr/>
        <a:fill>
          <a:solidFill>
            <a:srgbClr val="E9F4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E2"/>
          </a:solidFill>
        </a:fill>
      </a:tcStyle>
    </a:wholeTbl>
    <a:band2H>
      <a:tcTxStyle/>
      <a:tcStyle>
        <a:tcBdr/>
        <a:fill>
          <a:solidFill>
            <a:srgbClr val="E6ECF1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FD4"/>
          </a:solidFill>
        </a:fill>
      </a:tcStyle>
    </a:wholeTbl>
    <a:band2H>
      <a:tcTxStyle/>
      <a:tcStyle>
        <a:tcBdr/>
        <a:fill>
          <a:solidFill>
            <a:srgbClr val="E6E8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 showGuides="1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1pPr>
    <a:lvl2pPr indent="228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2pPr>
    <a:lvl3pPr indent="457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3pPr>
    <a:lvl4pPr indent="685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4pPr>
    <a:lvl5pPr indent="9144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5pPr>
    <a:lvl6pPr indent="11430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6pPr>
    <a:lvl7pPr indent="1371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7pPr>
    <a:lvl8pPr indent="1600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8pPr>
    <a:lvl9pPr indent="1828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19" name="Group"/>
          <p:cNvGrpSpPr/>
          <p:nvPr/>
        </p:nvGrpSpPr>
        <p:grpSpPr>
          <a:xfrm>
            <a:off x="1421360" y="11904600"/>
            <a:ext cx="4444229" cy="522011"/>
            <a:chOff x="0" y="0"/>
            <a:chExt cx="4444228" cy="522009"/>
          </a:xfrm>
        </p:grpSpPr>
        <p:sp>
          <p:nvSpPr>
            <p:cNvPr id="13" name="Rectangle 16"/>
            <p:cNvSpPr/>
            <p:nvPr/>
          </p:nvSpPr>
          <p:spPr>
            <a:xfrm>
              <a:off x="780648" y="-1"/>
              <a:ext cx="366358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400">
                  <a:solidFill>
                    <a:srgbClr val="8C9097"/>
                  </a:solidFill>
                </a:defRPr>
              </a:lvl1pPr>
            </a:lstStyle>
            <a:p>
              <a:r>
                <a:t>The Ultimate Business Pack</a:t>
              </a:r>
            </a:p>
          </p:txBody>
        </p:sp>
        <p:grpSp>
          <p:nvGrpSpPr>
            <p:cNvPr id="18" name="Group"/>
            <p:cNvGrpSpPr/>
            <p:nvPr/>
          </p:nvGrpSpPr>
          <p:grpSpPr>
            <a:xfrm>
              <a:off x="0" y="38100"/>
              <a:ext cx="654013" cy="483910"/>
              <a:chOff x="0" y="0"/>
              <a:chExt cx="654012" cy="483909"/>
            </a:xfrm>
          </p:grpSpPr>
          <p:sp>
            <p:nvSpPr>
              <p:cNvPr id="14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5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6" name="Shape"/>
              <p:cNvSpPr/>
              <p:nvPr/>
            </p:nvSpPr>
            <p:spPr>
              <a:xfrm>
                <a:off x="0" y="0"/>
                <a:ext cx="654013" cy="365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8" y="0"/>
                    </a:moveTo>
                    <a:lnTo>
                      <a:pt x="19842" y="0"/>
                    </a:lnTo>
                    <a:cubicBezTo>
                      <a:pt x="20100" y="0"/>
                      <a:pt x="20306" y="0"/>
                      <a:pt x="20474" y="19"/>
                    </a:cubicBezTo>
                    <a:cubicBezTo>
                      <a:pt x="20642" y="39"/>
                      <a:pt x="20771" y="77"/>
                      <a:pt x="20874" y="154"/>
                    </a:cubicBezTo>
                    <a:cubicBezTo>
                      <a:pt x="21021" y="250"/>
                      <a:pt x="21154" y="402"/>
                      <a:pt x="21265" y="600"/>
                    </a:cubicBezTo>
                    <a:cubicBezTo>
                      <a:pt x="21375" y="798"/>
                      <a:pt x="21460" y="1037"/>
                      <a:pt x="21514" y="1300"/>
                    </a:cubicBezTo>
                    <a:cubicBezTo>
                      <a:pt x="21557" y="1485"/>
                      <a:pt x="21578" y="1716"/>
                      <a:pt x="21589" y="2016"/>
                    </a:cubicBezTo>
                    <a:cubicBezTo>
                      <a:pt x="21600" y="2316"/>
                      <a:pt x="21600" y="2686"/>
                      <a:pt x="21600" y="3148"/>
                    </a:cubicBezTo>
                    <a:lnTo>
                      <a:pt x="21600" y="18452"/>
                    </a:lnTo>
                    <a:cubicBezTo>
                      <a:pt x="21600" y="18914"/>
                      <a:pt x="21600" y="19284"/>
                      <a:pt x="21589" y="19584"/>
                    </a:cubicBezTo>
                    <a:cubicBezTo>
                      <a:pt x="21578" y="19884"/>
                      <a:pt x="21557" y="20115"/>
                      <a:pt x="21514" y="20300"/>
                    </a:cubicBezTo>
                    <a:cubicBezTo>
                      <a:pt x="21460" y="20563"/>
                      <a:pt x="21375" y="20802"/>
                      <a:pt x="21265" y="21000"/>
                    </a:cubicBezTo>
                    <a:cubicBezTo>
                      <a:pt x="21154" y="21198"/>
                      <a:pt x="21021" y="21350"/>
                      <a:pt x="20874" y="21446"/>
                    </a:cubicBezTo>
                    <a:cubicBezTo>
                      <a:pt x="20771" y="21523"/>
                      <a:pt x="20642" y="21561"/>
                      <a:pt x="20474" y="21581"/>
                    </a:cubicBezTo>
                    <a:cubicBezTo>
                      <a:pt x="20306" y="21600"/>
                      <a:pt x="20100" y="21600"/>
                      <a:pt x="19842" y="21600"/>
                    </a:cubicBezTo>
                    <a:lnTo>
                      <a:pt x="30" y="21600"/>
                    </a:lnTo>
                    <a:lnTo>
                      <a:pt x="0" y="3148"/>
                    </a:lnTo>
                    <a:cubicBezTo>
                      <a:pt x="0" y="2686"/>
                      <a:pt x="0" y="2316"/>
                      <a:pt x="11" y="2016"/>
                    </a:cubicBezTo>
                    <a:cubicBezTo>
                      <a:pt x="22" y="1716"/>
                      <a:pt x="43" y="1485"/>
                      <a:pt x="86" y="1300"/>
                    </a:cubicBezTo>
                    <a:cubicBezTo>
                      <a:pt x="140" y="1037"/>
                      <a:pt x="225" y="798"/>
                      <a:pt x="335" y="600"/>
                    </a:cubicBezTo>
                    <a:cubicBezTo>
                      <a:pt x="446" y="402"/>
                      <a:pt x="579" y="250"/>
                      <a:pt x="726" y="154"/>
                    </a:cubicBezTo>
                    <a:cubicBezTo>
                      <a:pt x="829" y="77"/>
                      <a:pt x="958" y="39"/>
                      <a:pt x="1126" y="19"/>
                    </a:cubicBezTo>
                    <a:cubicBezTo>
                      <a:pt x="1294" y="0"/>
                      <a:pt x="1500" y="0"/>
                      <a:pt x="17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7" name="Shape"/>
              <p:cNvSpPr/>
              <p:nvPr/>
            </p:nvSpPr>
            <p:spPr>
              <a:xfrm>
                <a:off x="172086" y="119314"/>
                <a:ext cx="323772" cy="128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03" extrusionOk="0">
                    <a:moveTo>
                      <a:pt x="17927" y="3"/>
                    </a:moveTo>
                    <a:cubicBezTo>
                      <a:pt x="17060" y="-34"/>
                      <a:pt x="16181" y="303"/>
                      <a:pt x="15455" y="1495"/>
                    </a:cubicBezTo>
                    <a:cubicBezTo>
                      <a:pt x="14698" y="2734"/>
                      <a:pt x="14205" y="4731"/>
                      <a:pt x="13972" y="6926"/>
                    </a:cubicBezTo>
                    <a:cubicBezTo>
                      <a:pt x="13822" y="8338"/>
                      <a:pt x="13780" y="9795"/>
                      <a:pt x="13785" y="11238"/>
                    </a:cubicBezTo>
                    <a:cubicBezTo>
                      <a:pt x="13790" y="12694"/>
                      <a:pt x="13844" y="14162"/>
                      <a:pt x="14015" y="15571"/>
                    </a:cubicBezTo>
                    <a:cubicBezTo>
                      <a:pt x="14206" y="17151"/>
                      <a:pt x="14544" y="18615"/>
                      <a:pt x="15060" y="19636"/>
                    </a:cubicBezTo>
                    <a:cubicBezTo>
                      <a:pt x="15481" y="20470"/>
                      <a:pt x="15982" y="20944"/>
                      <a:pt x="16493" y="21218"/>
                    </a:cubicBezTo>
                    <a:cubicBezTo>
                      <a:pt x="16992" y="21485"/>
                      <a:pt x="17510" y="21566"/>
                      <a:pt x="18030" y="21454"/>
                    </a:cubicBezTo>
                    <a:cubicBezTo>
                      <a:pt x="18923" y="21263"/>
                      <a:pt x="19795" y="20497"/>
                      <a:pt x="20436" y="18922"/>
                    </a:cubicBezTo>
                    <a:cubicBezTo>
                      <a:pt x="20988" y="17566"/>
                      <a:pt x="21307" y="15748"/>
                      <a:pt x="21463" y="13848"/>
                    </a:cubicBezTo>
                    <a:cubicBezTo>
                      <a:pt x="21563" y="12644"/>
                      <a:pt x="21597" y="11419"/>
                      <a:pt x="21589" y="10198"/>
                    </a:cubicBezTo>
                    <a:cubicBezTo>
                      <a:pt x="21581" y="8977"/>
                      <a:pt x="21531" y="7753"/>
                      <a:pt x="21412" y="6559"/>
                    </a:cubicBezTo>
                    <a:cubicBezTo>
                      <a:pt x="21226" y="4680"/>
                      <a:pt x="20870" y="2900"/>
                      <a:pt x="20262" y="1713"/>
                    </a:cubicBezTo>
                    <a:cubicBezTo>
                      <a:pt x="19605" y="428"/>
                      <a:pt x="18759" y="38"/>
                      <a:pt x="17927" y="3"/>
                    </a:cubicBezTo>
                    <a:close/>
                    <a:moveTo>
                      <a:pt x="556" y="370"/>
                    </a:moveTo>
                    <a:cubicBezTo>
                      <a:pt x="403" y="378"/>
                      <a:pt x="259" y="547"/>
                      <a:pt x="156" y="832"/>
                    </a:cubicBezTo>
                    <a:cubicBezTo>
                      <a:pt x="56" y="1110"/>
                      <a:pt x="4" y="1475"/>
                      <a:pt x="12" y="1849"/>
                    </a:cubicBezTo>
                    <a:lnTo>
                      <a:pt x="0" y="20445"/>
                    </a:lnTo>
                    <a:cubicBezTo>
                      <a:pt x="-3" y="20575"/>
                      <a:pt x="12" y="20705"/>
                      <a:pt x="41" y="20812"/>
                    </a:cubicBezTo>
                    <a:cubicBezTo>
                      <a:pt x="81" y="20959"/>
                      <a:pt x="145" y="21052"/>
                      <a:pt x="215" y="21067"/>
                    </a:cubicBezTo>
                    <a:cubicBezTo>
                      <a:pt x="409" y="21148"/>
                      <a:pt x="604" y="21194"/>
                      <a:pt x="800" y="21205"/>
                    </a:cubicBezTo>
                    <a:cubicBezTo>
                      <a:pt x="1011" y="21218"/>
                      <a:pt x="1222" y="21190"/>
                      <a:pt x="1431" y="21121"/>
                    </a:cubicBezTo>
                    <a:cubicBezTo>
                      <a:pt x="1510" y="21078"/>
                      <a:pt x="1579" y="20958"/>
                      <a:pt x="1623" y="20787"/>
                    </a:cubicBezTo>
                    <a:cubicBezTo>
                      <a:pt x="1651" y="20676"/>
                      <a:pt x="1667" y="20549"/>
                      <a:pt x="1670" y="20417"/>
                    </a:cubicBezTo>
                    <a:lnTo>
                      <a:pt x="1664" y="13886"/>
                    </a:lnTo>
                    <a:lnTo>
                      <a:pt x="2548" y="13873"/>
                    </a:lnTo>
                    <a:cubicBezTo>
                      <a:pt x="2755" y="13883"/>
                      <a:pt x="2960" y="13853"/>
                      <a:pt x="3162" y="13786"/>
                    </a:cubicBezTo>
                    <a:cubicBezTo>
                      <a:pt x="3370" y="13716"/>
                      <a:pt x="3576" y="13608"/>
                      <a:pt x="3775" y="13452"/>
                    </a:cubicBezTo>
                    <a:cubicBezTo>
                      <a:pt x="4150" y="13157"/>
                      <a:pt x="4509" y="12692"/>
                      <a:pt x="4807" y="12009"/>
                    </a:cubicBezTo>
                    <a:cubicBezTo>
                      <a:pt x="5350" y="10766"/>
                      <a:pt x="5621" y="8969"/>
                      <a:pt x="5645" y="7122"/>
                    </a:cubicBezTo>
                    <a:cubicBezTo>
                      <a:pt x="5665" y="5579"/>
                      <a:pt x="5510" y="4039"/>
                      <a:pt x="5135" y="2820"/>
                    </a:cubicBezTo>
                    <a:cubicBezTo>
                      <a:pt x="4859" y="1926"/>
                      <a:pt x="4491" y="1277"/>
                      <a:pt x="4083" y="907"/>
                    </a:cubicBezTo>
                    <a:cubicBezTo>
                      <a:pt x="3872" y="715"/>
                      <a:pt x="3650" y="599"/>
                      <a:pt x="3427" y="519"/>
                    </a:cubicBezTo>
                    <a:cubicBezTo>
                      <a:pt x="3158" y="422"/>
                      <a:pt x="2885" y="376"/>
                      <a:pt x="2607" y="383"/>
                    </a:cubicBezTo>
                    <a:lnTo>
                      <a:pt x="556" y="370"/>
                    </a:lnTo>
                    <a:close/>
                    <a:moveTo>
                      <a:pt x="9822" y="370"/>
                    </a:moveTo>
                    <a:lnTo>
                      <a:pt x="7468" y="393"/>
                    </a:lnTo>
                    <a:cubicBezTo>
                      <a:pt x="7322" y="370"/>
                      <a:pt x="7179" y="514"/>
                      <a:pt x="7078" y="783"/>
                    </a:cubicBezTo>
                    <a:cubicBezTo>
                      <a:pt x="6991" y="1018"/>
                      <a:pt x="6945" y="1330"/>
                      <a:pt x="6948" y="1651"/>
                    </a:cubicBezTo>
                    <a:lnTo>
                      <a:pt x="6948" y="20342"/>
                    </a:lnTo>
                    <a:cubicBezTo>
                      <a:pt x="6939" y="20510"/>
                      <a:pt x="6955" y="20681"/>
                      <a:pt x="6995" y="20818"/>
                    </a:cubicBezTo>
                    <a:cubicBezTo>
                      <a:pt x="7041" y="20980"/>
                      <a:pt x="7114" y="21080"/>
                      <a:pt x="7194" y="21092"/>
                    </a:cubicBezTo>
                    <a:cubicBezTo>
                      <a:pt x="7379" y="21171"/>
                      <a:pt x="7566" y="21214"/>
                      <a:pt x="7754" y="21218"/>
                    </a:cubicBezTo>
                    <a:cubicBezTo>
                      <a:pt x="7960" y="21223"/>
                      <a:pt x="8166" y="21182"/>
                      <a:pt x="8369" y="21097"/>
                    </a:cubicBezTo>
                    <a:cubicBezTo>
                      <a:pt x="8444" y="21078"/>
                      <a:pt x="8513" y="20982"/>
                      <a:pt x="8559" y="20830"/>
                    </a:cubicBezTo>
                    <a:cubicBezTo>
                      <a:pt x="8594" y="20714"/>
                      <a:pt x="8614" y="20571"/>
                      <a:pt x="8614" y="20425"/>
                    </a:cubicBezTo>
                    <a:lnTo>
                      <a:pt x="8614" y="12625"/>
                    </a:lnTo>
                    <a:lnTo>
                      <a:pt x="9203" y="12625"/>
                    </a:lnTo>
                    <a:cubicBezTo>
                      <a:pt x="9396" y="12645"/>
                      <a:pt x="9585" y="12783"/>
                      <a:pt x="9753" y="13026"/>
                    </a:cubicBezTo>
                    <a:cubicBezTo>
                      <a:pt x="9954" y="13317"/>
                      <a:pt x="10118" y="13749"/>
                      <a:pt x="10224" y="14269"/>
                    </a:cubicBezTo>
                    <a:cubicBezTo>
                      <a:pt x="10406" y="15277"/>
                      <a:pt x="10583" y="16292"/>
                      <a:pt x="10755" y="17312"/>
                    </a:cubicBezTo>
                    <a:cubicBezTo>
                      <a:pt x="10925" y="18325"/>
                      <a:pt x="11091" y="19344"/>
                      <a:pt x="11251" y="20368"/>
                    </a:cubicBezTo>
                    <a:cubicBezTo>
                      <a:pt x="11277" y="20580"/>
                      <a:pt x="11330" y="20765"/>
                      <a:pt x="11401" y="20897"/>
                    </a:cubicBezTo>
                    <a:cubicBezTo>
                      <a:pt x="11471" y="21028"/>
                      <a:pt x="11555" y="21101"/>
                      <a:pt x="11640" y="21146"/>
                    </a:cubicBezTo>
                    <a:cubicBezTo>
                      <a:pt x="11862" y="21265"/>
                      <a:pt x="12093" y="21214"/>
                      <a:pt x="12316" y="21198"/>
                    </a:cubicBezTo>
                    <a:cubicBezTo>
                      <a:pt x="12411" y="21191"/>
                      <a:pt x="12508" y="21188"/>
                      <a:pt x="12603" y="21187"/>
                    </a:cubicBezTo>
                    <a:cubicBezTo>
                      <a:pt x="12701" y="21186"/>
                      <a:pt x="12799" y="21186"/>
                      <a:pt x="12893" y="21092"/>
                    </a:cubicBezTo>
                    <a:cubicBezTo>
                      <a:pt x="12957" y="21029"/>
                      <a:pt x="13014" y="20924"/>
                      <a:pt x="13045" y="20771"/>
                    </a:cubicBezTo>
                    <a:cubicBezTo>
                      <a:pt x="13077" y="20616"/>
                      <a:pt x="13077" y="20433"/>
                      <a:pt x="13046" y="20276"/>
                    </a:cubicBezTo>
                    <a:cubicBezTo>
                      <a:pt x="12959" y="19661"/>
                      <a:pt x="12864" y="19052"/>
                      <a:pt x="12761" y="18452"/>
                    </a:cubicBezTo>
                    <a:cubicBezTo>
                      <a:pt x="12653" y="17826"/>
                      <a:pt x="12538" y="17209"/>
                      <a:pt x="12433" y="16580"/>
                    </a:cubicBezTo>
                    <a:cubicBezTo>
                      <a:pt x="12329" y="15957"/>
                      <a:pt x="12236" y="15324"/>
                      <a:pt x="12130" y="14703"/>
                    </a:cubicBezTo>
                    <a:cubicBezTo>
                      <a:pt x="12018" y="14049"/>
                      <a:pt x="11892" y="13406"/>
                      <a:pt x="11716" y="12849"/>
                    </a:cubicBezTo>
                    <a:cubicBezTo>
                      <a:pt x="11626" y="12564"/>
                      <a:pt x="11525" y="12304"/>
                      <a:pt x="11413" y="12075"/>
                    </a:cubicBezTo>
                    <a:cubicBezTo>
                      <a:pt x="11296" y="11837"/>
                      <a:pt x="11169" y="11633"/>
                      <a:pt x="11034" y="11467"/>
                    </a:cubicBezTo>
                    <a:cubicBezTo>
                      <a:pt x="11463" y="11207"/>
                      <a:pt x="11838" y="10615"/>
                      <a:pt x="12115" y="9803"/>
                    </a:cubicBezTo>
                    <a:cubicBezTo>
                      <a:pt x="12382" y="9021"/>
                      <a:pt x="12554" y="8046"/>
                      <a:pt x="12621" y="6991"/>
                    </a:cubicBezTo>
                    <a:cubicBezTo>
                      <a:pt x="12680" y="6053"/>
                      <a:pt x="12651" y="5103"/>
                      <a:pt x="12539" y="4232"/>
                    </a:cubicBezTo>
                    <a:cubicBezTo>
                      <a:pt x="12429" y="3375"/>
                      <a:pt x="12238" y="2587"/>
                      <a:pt x="11960" y="1975"/>
                    </a:cubicBezTo>
                    <a:cubicBezTo>
                      <a:pt x="11691" y="1385"/>
                      <a:pt x="11360" y="1020"/>
                      <a:pt x="11018" y="770"/>
                    </a:cubicBezTo>
                    <a:cubicBezTo>
                      <a:pt x="10630" y="487"/>
                      <a:pt x="10227" y="353"/>
                      <a:pt x="9822" y="370"/>
                    </a:cubicBezTo>
                    <a:close/>
                    <a:moveTo>
                      <a:pt x="17772" y="3485"/>
                    </a:moveTo>
                    <a:cubicBezTo>
                      <a:pt x="18026" y="3485"/>
                      <a:pt x="18277" y="3568"/>
                      <a:pt x="18514" y="3767"/>
                    </a:cubicBezTo>
                    <a:cubicBezTo>
                      <a:pt x="18808" y="4016"/>
                      <a:pt x="19077" y="4444"/>
                      <a:pt x="19281" y="5057"/>
                    </a:cubicBezTo>
                    <a:cubicBezTo>
                      <a:pt x="19616" y="6064"/>
                      <a:pt x="19720" y="7330"/>
                      <a:pt x="19778" y="8603"/>
                    </a:cubicBezTo>
                    <a:cubicBezTo>
                      <a:pt x="19837" y="9898"/>
                      <a:pt x="19858" y="11266"/>
                      <a:pt x="19794" y="12605"/>
                    </a:cubicBezTo>
                    <a:cubicBezTo>
                      <a:pt x="19729" y="13974"/>
                      <a:pt x="19567" y="15319"/>
                      <a:pt x="19233" y="16318"/>
                    </a:cubicBezTo>
                    <a:cubicBezTo>
                      <a:pt x="18910" y="17286"/>
                      <a:pt x="18453" y="17866"/>
                      <a:pt x="17937" y="18028"/>
                    </a:cubicBezTo>
                    <a:cubicBezTo>
                      <a:pt x="17119" y="18287"/>
                      <a:pt x="16234" y="17444"/>
                      <a:pt x="15896" y="15571"/>
                    </a:cubicBezTo>
                    <a:cubicBezTo>
                      <a:pt x="15677" y="14356"/>
                      <a:pt x="15582" y="13092"/>
                      <a:pt x="15559" y="11796"/>
                    </a:cubicBezTo>
                    <a:cubicBezTo>
                      <a:pt x="15535" y="10460"/>
                      <a:pt x="15536" y="9078"/>
                      <a:pt x="15667" y="7740"/>
                    </a:cubicBezTo>
                    <a:cubicBezTo>
                      <a:pt x="15778" y="6601"/>
                      <a:pt x="15982" y="5534"/>
                      <a:pt x="16306" y="4756"/>
                    </a:cubicBezTo>
                    <a:cubicBezTo>
                      <a:pt x="16461" y="4382"/>
                      <a:pt x="16639" y="4087"/>
                      <a:pt x="16838" y="3883"/>
                    </a:cubicBezTo>
                    <a:cubicBezTo>
                      <a:pt x="17050" y="3666"/>
                      <a:pt x="17282" y="3559"/>
                      <a:pt x="17518" y="3511"/>
                    </a:cubicBezTo>
                    <a:cubicBezTo>
                      <a:pt x="17602" y="3493"/>
                      <a:pt x="17687" y="3485"/>
                      <a:pt x="17772" y="3485"/>
                    </a:cubicBezTo>
                    <a:close/>
                    <a:moveTo>
                      <a:pt x="9701" y="3629"/>
                    </a:moveTo>
                    <a:cubicBezTo>
                      <a:pt x="10033" y="3611"/>
                      <a:pt x="10353" y="3888"/>
                      <a:pt x="10576" y="4384"/>
                    </a:cubicBezTo>
                    <a:cubicBezTo>
                      <a:pt x="10855" y="5002"/>
                      <a:pt x="10944" y="5857"/>
                      <a:pt x="10909" y="6690"/>
                    </a:cubicBezTo>
                    <a:cubicBezTo>
                      <a:pt x="10878" y="7434"/>
                      <a:pt x="10750" y="8159"/>
                      <a:pt x="10494" y="8698"/>
                    </a:cubicBezTo>
                    <a:cubicBezTo>
                      <a:pt x="10232" y="9250"/>
                      <a:pt x="9863" y="9545"/>
                      <a:pt x="9484" y="9510"/>
                    </a:cubicBezTo>
                    <a:lnTo>
                      <a:pt x="8602" y="9500"/>
                    </a:lnTo>
                    <a:lnTo>
                      <a:pt x="8607" y="3634"/>
                    </a:lnTo>
                    <a:lnTo>
                      <a:pt x="9701" y="3629"/>
                    </a:lnTo>
                    <a:close/>
                    <a:moveTo>
                      <a:pt x="2732" y="3657"/>
                    </a:moveTo>
                    <a:cubicBezTo>
                      <a:pt x="3050" y="3636"/>
                      <a:pt x="3356" y="3967"/>
                      <a:pt x="3569" y="4561"/>
                    </a:cubicBezTo>
                    <a:cubicBezTo>
                      <a:pt x="3836" y="5302"/>
                      <a:pt x="3921" y="6324"/>
                      <a:pt x="3888" y="7322"/>
                    </a:cubicBezTo>
                    <a:cubicBezTo>
                      <a:pt x="3858" y="8213"/>
                      <a:pt x="3735" y="9079"/>
                      <a:pt x="3490" y="9726"/>
                    </a:cubicBezTo>
                    <a:cubicBezTo>
                      <a:pt x="3239" y="10386"/>
                      <a:pt x="2887" y="10741"/>
                      <a:pt x="2525" y="10699"/>
                    </a:cubicBezTo>
                    <a:lnTo>
                      <a:pt x="1680" y="10686"/>
                    </a:lnTo>
                    <a:lnTo>
                      <a:pt x="1684" y="3662"/>
                    </a:lnTo>
                    <a:lnTo>
                      <a:pt x="2732" y="365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</p:grp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07600" y="12809726"/>
            <a:ext cx="556042" cy="536198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>
              <a:defRPr sz="2800">
                <a:solidFill>
                  <a:srgbClr val="8C9097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7BB0B86-1E88-D341-BB62-01B99E2C1291}"/>
              </a:ext>
            </a:extLst>
          </p:cNvPr>
          <p:cNvGrpSpPr/>
          <p:nvPr/>
        </p:nvGrpSpPr>
        <p:grpSpPr>
          <a:xfrm>
            <a:off x="2691196" y="1794884"/>
            <a:ext cx="19358671" cy="9564030"/>
            <a:chOff x="2691196" y="1794884"/>
            <a:chExt cx="19358671" cy="9564030"/>
          </a:xfrm>
        </p:grpSpPr>
        <p:sp>
          <p:nvSpPr>
            <p:cNvPr id="1191" name="Rectangle 16"/>
            <p:cNvSpPr txBox="1"/>
            <p:nvPr/>
          </p:nvSpPr>
          <p:spPr>
            <a:xfrm>
              <a:off x="7116755" y="2224726"/>
              <a:ext cx="10150489" cy="2154434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6400"/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Three Circle Model of Family Business PPT</a:t>
              </a:r>
            </a:p>
          </p:txBody>
        </p:sp>
        <p:sp>
          <p:nvSpPr>
            <p:cNvPr id="1192" name="Rectangle 46"/>
            <p:cNvSpPr txBox="1"/>
            <p:nvPr/>
          </p:nvSpPr>
          <p:spPr>
            <a:xfrm>
              <a:off x="8765354" y="1794884"/>
              <a:ext cx="6853292" cy="492440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2000" b="1" cap="all">
                  <a:solidFill>
                    <a:schemeClr val="accent1"/>
                  </a:solidFill>
                </a:defRPr>
              </a:lvl1pPr>
            </a:lstStyle>
            <a:p>
              <a:r>
                <a:rPr dirty="0"/>
                <a:t>TYPE YOUR TEXT HERE</a:t>
              </a:r>
            </a:p>
          </p:txBody>
        </p:sp>
        <p:sp>
          <p:nvSpPr>
            <p:cNvPr id="1193" name="Rectangle 15"/>
            <p:cNvSpPr txBox="1"/>
            <p:nvPr/>
          </p:nvSpPr>
          <p:spPr>
            <a:xfrm>
              <a:off x="2691196" y="5393115"/>
              <a:ext cx="9380812" cy="4493536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2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Sem </a:t>
              </a:r>
              <a:r>
                <a:rPr dirty="0" err="1">
                  <a:solidFill>
                    <a:schemeClr val="tx2"/>
                  </a:solidFill>
                </a:rPr>
                <a:t>fringilla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morbi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tincidunt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augue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interdum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velit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euismod</a:t>
              </a:r>
              <a:r>
                <a:rPr dirty="0">
                  <a:solidFill>
                    <a:schemeClr val="tx2"/>
                  </a:solidFill>
                </a:rPr>
                <a:t>. Id </a:t>
              </a:r>
              <a:r>
                <a:rPr dirty="0" err="1">
                  <a:solidFill>
                    <a:schemeClr val="tx2"/>
                  </a:solidFill>
                </a:rPr>
                <a:t>ornare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arcu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odio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sem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nulla</a:t>
              </a:r>
              <a:r>
                <a:rPr dirty="0">
                  <a:solidFill>
                    <a:schemeClr val="tx2"/>
                  </a:solidFill>
                </a:rPr>
                <a:t> pharetra diam sit. </a:t>
              </a:r>
              <a:r>
                <a:rPr dirty="0" err="1">
                  <a:solidFill>
                    <a:schemeClr val="tx2"/>
                  </a:solidFill>
                </a:rPr>
                <a:t>Mauris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rhoncus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aenean</a:t>
              </a:r>
              <a:r>
                <a:rPr dirty="0">
                  <a:solidFill>
                    <a:schemeClr val="tx2"/>
                  </a:solidFill>
                </a:rPr>
                <a:t> vel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scelerisque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mauris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pellentesque</a:t>
              </a:r>
              <a:r>
                <a:rPr dirty="0">
                  <a:solidFill>
                    <a:schemeClr val="tx2"/>
                  </a:solidFill>
                </a:rPr>
                <a:t> pulvinar. Magna </a:t>
              </a:r>
              <a:r>
                <a:rPr dirty="0" err="1">
                  <a:solidFill>
                    <a:schemeClr val="tx2"/>
                  </a:solidFill>
                </a:rPr>
                <a:t>fringilla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urna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porttitor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rhoncus</a:t>
              </a:r>
              <a:r>
                <a:rPr dirty="0">
                  <a:solidFill>
                    <a:schemeClr val="tx2"/>
                  </a:solidFill>
                </a:rPr>
                <a:t> dolor </a:t>
              </a:r>
              <a:r>
                <a:rPr dirty="0" err="1">
                  <a:solidFill>
                    <a:schemeClr val="tx2"/>
                  </a:solidFill>
                </a:rPr>
                <a:t>purus</a:t>
              </a:r>
              <a:r>
                <a:rPr dirty="0">
                  <a:solidFill>
                    <a:schemeClr val="tx2"/>
                  </a:solidFill>
                </a:rPr>
                <a:t> non. </a:t>
              </a:r>
              <a:r>
                <a:rPr dirty="0" err="1">
                  <a:solidFill>
                    <a:schemeClr val="tx2"/>
                  </a:solidFill>
                </a:rPr>
                <a:t>Senectus</a:t>
              </a:r>
              <a:r>
                <a:rPr dirty="0">
                  <a:solidFill>
                    <a:schemeClr val="tx2"/>
                  </a:solidFill>
                </a:rPr>
                <a:t> et </a:t>
              </a:r>
              <a:r>
                <a:rPr dirty="0" err="1">
                  <a:solidFill>
                    <a:schemeClr val="tx2"/>
                  </a:solidFill>
                </a:rPr>
                <a:t>netus</a:t>
              </a:r>
              <a:r>
                <a:rPr dirty="0">
                  <a:solidFill>
                    <a:schemeClr val="tx2"/>
                  </a:solidFill>
                </a:rPr>
                <a:t> et </a:t>
              </a:r>
              <a:r>
                <a:rPr dirty="0" err="1">
                  <a:solidFill>
                    <a:schemeClr val="tx2"/>
                  </a:solidFill>
                </a:rPr>
                <a:t>malesuada</a:t>
              </a:r>
              <a:r>
                <a:rPr dirty="0">
                  <a:solidFill>
                    <a:schemeClr val="tx2"/>
                  </a:solidFill>
                </a:rPr>
                <a:t>. </a:t>
              </a:r>
              <a:r>
                <a:rPr dirty="0" err="1">
                  <a:solidFill>
                    <a:schemeClr val="tx2"/>
                  </a:solidFill>
                </a:rPr>
                <a:t>Urna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porttitor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rhoncus</a:t>
              </a:r>
              <a:r>
                <a:rPr dirty="0">
                  <a:solidFill>
                    <a:schemeClr val="tx2"/>
                  </a:solidFill>
                </a:rPr>
                <a:t> dolor </a:t>
              </a:r>
              <a:r>
                <a:rPr dirty="0" err="1">
                  <a:solidFill>
                    <a:schemeClr val="tx2"/>
                  </a:solidFill>
                </a:rPr>
                <a:t>purus</a:t>
              </a:r>
              <a:r>
                <a:rPr dirty="0">
                  <a:solidFill>
                    <a:schemeClr val="tx2"/>
                  </a:solidFill>
                </a:rPr>
                <a:t> non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praesent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elementum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facilisis</a:t>
              </a:r>
              <a:r>
                <a:rPr dirty="0">
                  <a:solidFill>
                    <a:schemeClr val="tx2"/>
                  </a:solidFill>
                </a:rPr>
                <a:t>. </a:t>
              </a:r>
              <a:r>
                <a:rPr dirty="0" err="1">
                  <a:solidFill>
                    <a:schemeClr val="tx2"/>
                  </a:solidFill>
                </a:rPr>
                <a:t>Hendrerit</a:t>
              </a:r>
              <a:r>
                <a:rPr dirty="0">
                  <a:solidFill>
                    <a:schemeClr val="tx2"/>
                  </a:solidFill>
                </a:rPr>
                <a:t> dolor magna </a:t>
              </a:r>
              <a:r>
                <a:rPr dirty="0" err="1">
                  <a:solidFill>
                    <a:schemeClr val="tx2"/>
                  </a:solidFill>
                </a:rPr>
                <a:t>eget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est</a:t>
              </a:r>
              <a:r>
                <a:rPr dirty="0">
                  <a:solidFill>
                    <a:schemeClr val="tx2"/>
                  </a:solidFill>
                </a:rPr>
                <a:t> 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. Duis </a:t>
              </a:r>
              <a:r>
                <a:rPr dirty="0" err="1">
                  <a:solidFill>
                    <a:schemeClr val="tx2"/>
                  </a:solidFill>
                </a:rPr>
                <a:t>ultricies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lacus</a:t>
              </a:r>
              <a:r>
                <a:rPr dirty="0">
                  <a:solidFill>
                    <a:schemeClr val="tx2"/>
                  </a:solidFill>
                </a:rPr>
                <a:t> sed </a:t>
              </a:r>
              <a:r>
                <a:rPr dirty="0" err="1">
                  <a:solidFill>
                    <a:schemeClr val="tx2"/>
                  </a:solidFill>
                </a:rPr>
                <a:t>turpis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tincidunt</a:t>
              </a:r>
              <a:r>
                <a:rPr dirty="0">
                  <a:solidFill>
                    <a:schemeClr val="tx2"/>
                  </a:solidFill>
                </a:rPr>
                <a:t> id.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eu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turpis</a:t>
              </a:r>
              <a:endParaRPr dirty="0">
                <a:solidFill>
                  <a:schemeClr val="tx2"/>
                </a:solidFill>
              </a:endParaRPr>
            </a:p>
          </p:txBody>
        </p:sp>
        <p:grpSp>
          <p:nvGrpSpPr>
            <p:cNvPr id="1218" name="Group"/>
            <p:cNvGrpSpPr/>
            <p:nvPr/>
          </p:nvGrpSpPr>
          <p:grpSpPr>
            <a:xfrm>
              <a:off x="13356269" y="3886850"/>
              <a:ext cx="8693598" cy="7472064"/>
              <a:chOff x="-8717" y="0"/>
              <a:chExt cx="8693597" cy="7472063"/>
            </a:xfrm>
          </p:grpSpPr>
          <p:grpSp>
            <p:nvGrpSpPr>
              <p:cNvPr id="1204" name="Group"/>
              <p:cNvGrpSpPr/>
              <p:nvPr/>
            </p:nvGrpSpPr>
            <p:grpSpPr>
              <a:xfrm>
                <a:off x="935213" y="890867"/>
                <a:ext cx="6350001" cy="5996441"/>
                <a:chOff x="0" y="0"/>
                <a:chExt cx="6350000" cy="5996441"/>
              </a:xfrm>
            </p:grpSpPr>
            <p:grpSp>
              <p:nvGrpSpPr>
                <p:cNvPr id="1200" name="Group"/>
                <p:cNvGrpSpPr/>
                <p:nvPr/>
              </p:nvGrpSpPr>
              <p:grpSpPr>
                <a:xfrm>
                  <a:off x="0" y="2363262"/>
                  <a:ext cx="6350001" cy="3633180"/>
                  <a:chOff x="0" y="0"/>
                  <a:chExt cx="6350000" cy="3633178"/>
                </a:xfrm>
              </p:grpSpPr>
              <p:grpSp>
                <p:nvGrpSpPr>
                  <p:cNvPr id="1196" name="Group"/>
                  <p:cNvGrpSpPr/>
                  <p:nvPr/>
                </p:nvGrpSpPr>
                <p:grpSpPr>
                  <a:xfrm>
                    <a:off x="0" y="0"/>
                    <a:ext cx="3633179" cy="3633179"/>
                    <a:chOff x="0" y="0"/>
                    <a:chExt cx="3633178" cy="3633178"/>
                  </a:xfrm>
                </p:grpSpPr>
                <p:sp>
                  <p:nvSpPr>
                    <p:cNvPr id="1194" name="Circle"/>
                    <p:cNvSpPr/>
                    <p:nvPr/>
                  </p:nvSpPr>
                  <p:spPr>
                    <a:xfrm>
                      <a:off x="0" y="0"/>
                      <a:ext cx="3633179" cy="3633179"/>
                    </a:xfrm>
                    <a:prstGeom prst="ellipse">
                      <a:avLst/>
                    </a:prstGeom>
                    <a:solidFill>
                      <a:schemeClr val="accent1">
                        <a:alpha val="50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>
                        <a:defRPr sz="2800">
                          <a:solidFill>
                            <a:srgbClr val="8C9097"/>
                          </a:solidFill>
                        </a:defRPr>
                      </a:pPr>
                      <a:endParaRPr/>
                    </a:p>
                  </p:txBody>
                </p:sp>
                <p:sp>
                  <p:nvSpPr>
                    <p:cNvPr id="1195" name="Circle"/>
                    <p:cNvSpPr/>
                    <p:nvPr/>
                  </p:nvSpPr>
                  <p:spPr>
                    <a:xfrm>
                      <a:off x="0" y="0"/>
                      <a:ext cx="3633179" cy="3633179"/>
                    </a:xfrm>
                    <a:prstGeom prst="ellipse">
                      <a:avLst/>
                    </a:prstGeom>
                    <a:noFill/>
                    <a:ln w="25400" cap="flat">
                      <a:solidFill>
                        <a:schemeClr val="accent1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>
                        <a:defRPr sz="2800">
                          <a:solidFill>
                            <a:srgbClr val="8C9097"/>
                          </a:solidFill>
                        </a:defRPr>
                      </a:pPr>
                      <a:endParaRPr/>
                    </a:p>
                  </p:txBody>
                </p:sp>
              </p:grpSp>
              <p:grpSp>
                <p:nvGrpSpPr>
                  <p:cNvPr id="1199" name="Group"/>
                  <p:cNvGrpSpPr/>
                  <p:nvPr/>
                </p:nvGrpSpPr>
                <p:grpSpPr>
                  <a:xfrm>
                    <a:off x="2716821" y="0"/>
                    <a:ext cx="3633180" cy="3633179"/>
                    <a:chOff x="0" y="0"/>
                    <a:chExt cx="3633178" cy="3633178"/>
                  </a:xfrm>
                </p:grpSpPr>
                <p:sp>
                  <p:nvSpPr>
                    <p:cNvPr id="1197" name="Circle"/>
                    <p:cNvSpPr/>
                    <p:nvPr/>
                  </p:nvSpPr>
                  <p:spPr>
                    <a:xfrm>
                      <a:off x="0" y="0"/>
                      <a:ext cx="3633179" cy="3633179"/>
                    </a:xfrm>
                    <a:prstGeom prst="ellipse">
                      <a:avLst/>
                    </a:prstGeom>
                    <a:solidFill>
                      <a:schemeClr val="accent3">
                        <a:alpha val="50000"/>
                      </a:schemeClr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>
                        <a:defRPr sz="2800">
                          <a:solidFill>
                            <a:srgbClr val="8C9097"/>
                          </a:solidFill>
                        </a:defRPr>
                      </a:pPr>
                      <a:endParaRPr/>
                    </a:p>
                  </p:txBody>
                </p:sp>
                <p:sp>
                  <p:nvSpPr>
                    <p:cNvPr id="1198" name="Circle"/>
                    <p:cNvSpPr/>
                    <p:nvPr/>
                  </p:nvSpPr>
                  <p:spPr>
                    <a:xfrm>
                      <a:off x="0" y="0"/>
                      <a:ext cx="3633179" cy="3633179"/>
                    </a:xfrm>
                    <a:prstGeom prst="ellipse">
                      <a:avLst/>
                    </a:prstGeom>
                    <a:noFill/>
                    <a:ln w="25400" cap="flat">
                      <a:solidFill>
                        <a:schemeClr val="accent3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>
                        <a:defRPr sz="2800">
                          <a:solidFill>
                            <a:srgbClr val="8C9097"/>
                          </a:solidFill>
                        </a:defRPr>
                      </a:pPr>
                      <a:endParaRPr/>
                    </a:p>
                  </p:txBody>
                </p:sp>
              </p:grpSp>
            </p:grpSp>
            <p:grpSp>
              <p:nvGrpSpPr>
                <p:cNvPr id="1203" name="Group"/>
                <p:cNvGrpSpPr/>
                <p:nvPr/>
              </p:nvGrpSpPr>
              <p:grpSpPr>
                <a:xfrm>
                  <a:off x="1358410" y="0"/>
                  <a:ext cx="3633180" cy="3633179"/>
                  <a:chOff x="0" y="0"/>
                  <a:chExt cx="3633178" cy="3633178"/>
                </a:xfrm>
              </p:grpSpPr>
              <p:sp>
                <p:nvSpPr>
                  <p:cNvPr id="1201" name="Circle"/>
                  <p:cNvSpPr/>
                  <p:nvPr/>
                </p:nvSpPr>
                <p:spPr>
                  <a:xfrm>
                    <a:off x="0" y="0"/>
                    <a:ext cx="3633179" cy="3633179"/>
                  </a:xfrm>
                  <a:prstGeom prst="ellipse">
                    <a:avLst/>
                  </a:prstGeom>
                  <a:solidFill>
                    <a:schemeClr val="accent5">
                      <a:alpha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>
                      <a:defRPr sz="2800">
                        <a:solidFill>
                          <a:srgbClr val="8C9097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1202" name="Circle"/>
                  <p:cNvSpPr/>
                  <p:nvPr/>
                </p:nvSpPr>
                <p:spPr>
                  <a:xfrm>
                    <a:off x="0" y="0"/>
                    <a:ext cx="3633179" cy="3633179"/>
                  </a:xfrm>
                  <a:prstGeom prst="ellipse">
                    <a:avLst/>
                  </a:prstGeom>
                  <a:noFill/>
                  <a:ln w="25400" cap="flat">
                    <a:solidFill>
                      <a:schemeClr val="accent5"/>
                    </a:solidFill>
                    <a:prstDash val="solid"/>
                    <a:miter lim="8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>
                      <a:defRPr sz="2800">
                        <a:solidFill>
                          <a:srgbClr val="8C9097"/>
                        </a:solidFill>
                      </a:defRPr>
                    </a:pPr>
                    <a:endParaRPr/>
                  </a:p>
                </p:txBody>
              </p:sp>
            </p:grpSp>
          </p:grpSp>
          <p:sp>
            <p:nvSpPr>
              <p:cNvPr id="1205" name="Family"/>
              <p:cNvSpPr txBox="1"/>
              <p:nvPr/>
            </p:nvSpPr>
            <p:spPr>
              <a:xfrm>
                <a:off x="-8717" y="6705600"/>
                <a:ext cx="1165702" cy="615551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>
                <a:lvl1pPr algn="r">
                  <a:defRPr sz="2800" b="1"/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Family</a:t>
                </a:r>
              </a:p>
            </p:txBody>
          </p:sp>
          <p:sp>
            <p:nvSpPr>
              <p:cNvPr id="1206" name="Business"/>
              <p:cNvSpPr txBox="1"/>
              <p:nvPr/>
            </p:nvSpPr>
            <p:spPr>
              <a:xfrm>
                <a:off x="7216210" y="6705600"/>
                <a:ext cx="1468670" cy="615551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>
                <a:lvl1pPr>
                  <a:defRPr sz="2800" b="1"/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Business</a:t>
                </a:r>
              </a:p>
            </p:txBody>
          </p:sp>
          <p:sp>
            <p:nvSpPr>
              <p:cNvPr id="1207" name="Ownership"/>
              <p:cNvSpPr txBox="1"/>
              <p:nvPr/>
            </p:nvSpPr>
            <p:spPr>
              <a:xfrm>
                <a:off x="3204359" y="0"/>
                <a:ext cx="1811711" cy="615551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>
                <a:lvl1pPr algn="ctr">
                  <a:defRPr sz="2800" b="1"/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Ownership</a:t>
                </a:r>
              </a:p>
            </p:txBody>
          </p:sp>
          <p:sp>
            <p:nvSpPr>
              <p:cNvPr id="1208" name="Non-family…"/>
              <p:cNvSpPr txBox="1"/>
              <p:nvPr/>
            </p:nvSpPr>
            <p:spPr>
              <a:xfrm>
                <a:off x="3372890" y="1752600"/>
                <a:ext cx="1474647" cy="100872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/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 dirty="0">
                    <a:solidFill>
                      <a:schemeClr val="bg1"/>
                    </a:solidFill>
                  </a:rPr>
                  <a:t>Non-family</a:t>
                </a:r>
              </a:p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 dirty="0">
                    <a:solidFill>
                      <a:schemeClr val="bg1"/>
                    </a:solidFill>
                  </a:rPr>
                  <a:t>Non-manager</a:t>
                </a:r>
              </a:p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 dirty="0">
                    <a:solidFill>
                      <a:schemeClr val="bg1"/>
                    </a:solidFill>
                  </a:rPr>
                  <a:t>Owners</a:t>
                </a:r>
              </a:p>
            </p:txBody>
          </p:sp>
          <p:sp>
            <p:nvSpPr>
              <p:cNvPr id="1209" name="Non-family…"/>
              <p:cNvSpPr txBox="1"/>
              <p:nvPr/>
            </p:nvSpPr>
            <p:spPr>
              <a:xfrm>
                <a:off x="5251109" y="4826000"/>
                <a:ext cx="1223410" cy="738662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/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>
                    <a:solidFill>
                      <a:schemeClr val="bg1"/>
                    </a:solidFill>
                  </a:rPr>
                  <a:t>Non-family</a:t>
                </a:r>
              </a:p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>
                    <a:solidFill>
                      <a:schemeClr val="bg1"/>
                    </a:solidFill>
                  </a:rPr>
                  <a:t>Members</a:t>
                </a:r>
              </a:p>
            </p:txBody>
          </p:sp>
          <p:sp>
            <p:nvSpPr>
              <p:cNvPr id="1210" name="Family…"/>
              <p:cNvSpPr txBox="1"/>
              <p:nvPr/>
            </p:nvSpPr>
            <p:spPr>
              <a:xfrm>
                <a:off x="1914835" y="4826000"/>
                <a:ext cx="1088758" cy="738662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/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>
                    <a:solidFill>
                      <a:schemeClr val="bg1"/>
                    </a:solidFill>
                  </a:rPr>
                  <a:t>Family</a:t>
                </a:r>
              </a:p>
              <a:p>
                <a:pPr algn="ctr">
                  <a:defRPr sz="1800">
                    <a:solidFill>
                      <a:srgbClr val="FFFFFF"/>
                    </a:solidFill>
                  </a:defRPr>
                </a:pPr>
                <a:r>
                  <a:rPr>
                    <a:solidFill>
                      <a:schemeClr val="bg1"/>
                    </a:solidFill>
                  </a:rPr>
                  <a:t>Members</a:t>
                </a:r>
              </a:p>
            </p:txBody>
          </p:sp>
          <p:sp>
            <p:nvSpPr>
              <p:cNvPr id="1211" name="Family Employees"/>
              <p:cNvSpPr txBox="1"/>
              <p:nvPr/>
            </p:nvSpPr>
            <p:spPr>
              <a:xfrm>
                <a:off x="3177107" y="7010400"/>
                <a:ext cx="1866214" cy="461663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>
                <a:lvl1pPr algn="ctr">
                  <a:defRPr sz="1800">
                    <a:solidFill>
                      <a:srgbClr val="8C9097"/>
                    </a:solidFill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Family Employees</a:t>
                </a:r>
              </a:p>
            </p:txBody>
          </p:sp>
          <p:sp>
            <p:nvSpPr>
              <p:cNvPr id="1212" name="Non-family…"/>
              <p:cNvSpPr txBox="1"/>
              <p:nvPr/>
            </p:nvSpPr>
            <p:spPr>
              <a:xfrm>
                <a:off x="6331268" y="2476673"/>
                <a:ext cx="1907893" cy="738662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/>
              <a:p>
                <a:pPr algn="ctr">
                  <a:defRPr sz="1800">
                    <a:solidFill>
                      <a:srgbClr val="8C9097"/>
                    </a:solidFill>
                  </a:defRPr>
                </a:pPr>
                <a:r>
                  <a:rPr>
                    <a:solidFill>
                      <a:schemeClr val="tx2"/>
                    </a:solidFill>
                  </a:rPr>
                  <a:t>Non-family</a:t>
                </a:r>
              </a:p>
              <a:p>
                <a:pPr algn="ctr">
                  <a:defRPr sz="1800">
                    <a:solidFill>
                      <a:srgbClr val="8C9097"/>
                    </a:solidFill>
                  </a:defRPr>
                </a:pPr>
                <a:r>
                  <a:rPr>
                    <a:solidFill>
                      <a:schemeClr val="tx2"/>
                    </a:solidFill>
                  </a:rPr>
                  <a:t>Owner-Employees</a:t>
                </a:r>
              </a:p>
            </p:txBody>
          </p:sp>
          <p:sp>
            <p:nvSpPr>
              <p:cNvPr id="1213" name="Family Owners"/>
              <p:cNvSpPr txBox="1"/>
              <p:nvPr/>
            </p:nvSpPr>
            <p:spPr>
              <a:xfrm>
                <a:off x="313981" y="2622723"/>
                <a:ext cx="1572864" cy="461663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>
                <a:lvl1pPr algn="ctr">
                  <a:defRPr sz="1800">
                    <a:solidFill>
                      <a:srgbClr val="8C9097"/>
                    </a:solidFill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Family Owners</a:t>
                </a:r>
              </a:p>
            </p:txBody>
          </p:sp>
          <p:sp>
            <p:nvSpPr>
              <p:cNvPr id="1214" name="Family Owner-Employees"/>
              <p:cNvSpPr txBox="1"/>
              <p:nvPr/>
            </p:nvSpPr>
            <p:spPr>
              <a:xfrm>
                <a:off x="3329971" y="3965029"/>
                <a:ext cx="1560484" cy="738662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1800">
                    <a:solidFill>
                      <a:srgbClr val="FFFFFF"/>
                    </a:solidFill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Family Owner-Employees</a:t>
                </a:r>
              </a:p>
            </p:txBody>
          </p:sp>
          <p:sp>
            <p:nvSpPr>
              <p:cNvPr id="1215" name="Line"/>
              <p:cNvSpPr/>
              <p:nvPr/>
            </p:nvSpPr>
            <p:spPr>
              <a:xfrm>
                <a:off x="2487351" y="3350318"/>
                <a:ext cx="759787" cy="432990"/>
              </a:xfrm>
              <a:prstGeom prst="line">
                <a:avLst/>
              </a:prstGeom>
              <a:noFill/>
              <a:ln w="25400" cap="flat">
                <a:solidFill>
                  <a:srgbClr val="FFFFFF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216" name="Line"/>
              <p:cNvSpPr/>
              <p:nvPr/>
            </p:nvSpPr>
            <p:spPr>
              <a:xfrm flipH="1">
                <a:off x="4967807" y="3333021"/>
                <a:ext cx="748075" cy="462623"/>
              </a:xfrm>
              <a:prstGeom prst="line">
                <a:avLst/>
              </a:prstGeom>
              <a:noFill/>
              <a:ln w="25400" cap="flat">
                <a:solidFill>
                  <a:srgbClr val="FFFFFF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217" name="Line"/>
              <p:cNvSpPr/>
              <p:nvPr/>
            </p:nvSpPr>
            <p:spPr>
              <a:xfrm>
                <a:off x="4129608" y="5187536"/>
                <a:ext cx="1" cy="995708"/>
              </a:xfrm>
              <a:prstGeom prst="line">
                <a:avLst/>
              </a:prstGeom>
              <a:noFill/>
              <a:ln w="25400" cap="flat">
                <a:solidFill>
                  <a:srgbClr val="FFFFFF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hislide_001">
      <a:dk1>
        <a:srgbClr val="262726"/>
      </a:dk1>
      <a:lt1>
        <a:srgbClr val="FFFFFF"/>
      </a:lt1>
      <a:dk2>
        <a:srgbClr val="8C9097"/>
      </a:dk2>
      <a:lt2>
        <a:srgbClr val="E3E0E5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18A4BE"/>
      </a:hlink>
      <a:folHlink>
        <a:srgbClr val="0B82AC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262726"/>
      </a:dk1>
      <a:lt1>
        <a:srgbClr val="270127"/>
      </a:lt1>
      <a:dk2>
        <a:srgbClr val="A7A7A7"/>
      </a:dk2>
      <a:lt2>
        <a:srgbClr val="535353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131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2021-06-08T09:16:55Z</dcterms:modified>
</cp:coreProperties>
</file>