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1" r:id="rId1"/>
    <p:sldMasterId id="2147483662" r:id="rId2"/>
  </p:sldMasterIdLst>
  <p:notesMasterIdLst>
    <p:notesMasterId r:id="rId4"/>
  </p:notesMasterIdLst>
  <p:sldIdLst>
    <p:sldId id="275" r:id="rId3"/>
  </p:sldIdLst>
  <p:sldSz cx="9144000" cy="5143500" type="screen16x9"/>
  <p:notesSz cx="6858000" cy="9144000"/>
  <p:embeddedFontLst>
    <p:embeddedFont>
      <p:font typeface="DM Sans" pitchFamily="2" charset="77"/>
      <p:regular r:id="rId5"/>
      <p:bold r:id="rId6"/>
      <p:italic r:id="rId7"/>
      <p:boldItalic r:id="rId8"/>
    </p:embeddedFont>
    <p:embeddedFont>
      <p:font typeface="DM Sans Medium" pitchFamily="2" charset="77"/>
      <p:regular r:id="rId9"/>
      <p:bold r:id="rId10"/>
      <p:italic r:id="rId11"/>
      <p:boldItalic r:id="rId12"/>
    </p:embeddedFont>
    <p:embeddedFont>
      <p:font typeface="Helvetica Neue" panose="02000503000000020004" pitchFamily="2" charset="0"/>
      <p:regular r:id="rId13"/>
      <p:bold r:id="rId14"/>
      <p:italic r:id="rId15"/>
      <p:boldItalic r:id="rId16"/>
    </p:embeddedFont>
    <p:embeddedFont>
      <p:font typeface="Helvetica Neue Light" panose="02000403000000020004" pitchFamily="2" charset="0"/>
      <p:regular r:id="rId17"/>
      <p:bold r:id="rId18"/>
      <p:italic r:id="rId19"/>
      <p:bold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296B023-8746-4341-B35E-F5F13ABBBC5C}">
  <a:tblStyle styleId="{4296B023-8746-4341-B35E-F5F13ABBBC5C}" styleName="Table_0"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/>
          </a:solidFill>
        </a:fill>
      </a:tcStyle>
    </a:wholeTbl>
    <a:band1H>
      <a:tcTxStyle/>
      <a:tcStyle>
        <a:tcBdr/>
      </a:tcStyle>
    </a:band1H>
    <a:band2H>
      <a:tcTxStyle b="off" i="off"/>
      <a:tcStyle>
        <a:tcBdr/>
        <a:fill>
          <a:solidFill>
            <a:srgbClr val="E3E5E8"/>
          </a:solidFill>
        </a:fill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309D78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3797C6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227058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79"/>
  </p:normalViewPr>
  <p:slideViewPr>
    <p:cSldViewPr snapToGrid="0">
      <p:cViewPr varScale="1">
        <p:scale>
          <a:sx n="133" d="100"/>
          <a:sy n="133" d="100"/>
        </p:scale>
        <p:origin x="944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18" Type="http://schemas.openxmlformats.org/officeDocument/2006/relationships/font" Target="fonts/font14.fntdata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font" Target="fonts/font13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12.fntdata"/><Relationship Id="rId20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24" Type="http://schemas.openxmlformats.org/officeDocument/2006/relationships/tableStyles" Target="tableStyles.xml"/><Relationship Id="rId5" Type="http://schemas.openxmlformats.org/officeDocument/2006/relationships/font" Target="fonts/font1.fntdata"/><Relationship Id="rId15" Type="http://schemas.openxmlformats.org/officeDocument/2006/relationships/font" Target="fonts/font11.fntdata"/><Relationship Id="rId23" Type="http://schemas.openxmlformats.org/officeDocument/2006/relationships/theme" Target="theme/theme1.xml"/><Relationship Id="rId10" Type="http://schemas.openxmlformats.org/officeDocument/2006/relationships/font" Target="fonts/font6.fntdata"/><Relationship Id="rId19" Type="http://schemas.openxmlformats.org/officeDocument/2006/relationships/font" Target="fonts/font15.fntdata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font" Target="fonts/font10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" name="Google Shape;1106;g1d82fed1f73_2_104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7" name="Google Shape;1107;g1d82fed1f73_2_10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de with logo">
  <p:cSld name="Side with logo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220770" y="4655288"/>
            <a:ext cx="0" cy="185414"/>
          </a:xfrm>
          <a:prstGeom prst="straightConnector1">
            <a:avLst/>
          </a:prstGeom>
          <a:noFill/>
          <a:ln w="25400" cap="flat" cmpd="sng">
            <a:solidFill>
              <a:schemeClr val="accent6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58" name="Google Shape;58;p15"/>
          <p:cNvSpPr txBox="1"/>
          <p:nvPr/>
        </p:nvSpPr>
        <p:spPr>
          <a:xfrm>
            <a:off x="6579330" y="4655126"/>
            <a:ext cx="1501128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0" i="0" u="none" strike="noStrike" cap="none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Marketing Strategy</a:t>
            </a:r>
            <a:endParaRPr sz="500"/>
          </a:p>
        </p:txBody>
      </p:sp>
      <p:sp>
        <p:nvSpPr>
          <p:cNvPr id="59" name="Google Shape;59;p15"/>
          <p:cNvSpPr txBox="1"/>
          <p:nvPr/>
        </p:nvSpPr>
        <p:spPr>
          <a:xfrm>
            <a:off x="586200" y="4655126"/>
            <a:ext cx="1045811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1" i="0" u="none" strike="noStrike" cap="none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Fortum</a:t>
            </a:r>
            <a:r>
              <a:rPr lang="en-GB" sz="900" b="0" i="0" u="none" strike="noStrike" cap="none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 Themes</a:t>
            </a:r>
            <a:endParaRPr sz="500"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900" b="0" i="0" u="none" strike="noStrike" cap="non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457200" y="69056"/>
            <a:ext cx="8229600" cy="1131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>
            <a:lvl1pPr marL="457200" marR="0" lvl="0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5486400" y="4767263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" name="Google Shape;1109;p35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</a:pPr>
            <a:fld id="{00000000-1234-1234-1234-123412341234}" type="slidenum">
              <a:rPr lang="en-GB">
                <a:solidFill>
                  <a:srgbClr val="535353"/>
                </a:solidFill>
                <a:latin typeface="DM Sans"/>
                <a:ea typeface="DM Sans"/>
                <a:cs typeface="DM Sans"/>
                <a:sym typeface="DM Sans"/>
              </a:rPr>
              <a:t>1</a:t>
            </a:fld>
            <a:endParaRPr/>
          </a:p>
        </p:txBody>
      </p:sp>
      <p:sp>
        <p:nvSpPr>
          <p:cNvPr id="1110" name="Google Shape;1110;p35"/>
          <p:cNvSpPr txBox="1"/>
          <p:nvPr/>
        </p:nvSpPr>
        <p:spPr>
          <a:xfrm>
            <a:off x="1400495" y="574136"/>
            <a:ext cx="6343010" cy="384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DM Sans Medium"/>
              <a:buNone/>
            </a:pPr>
            <a:r>
              <a:rPr lang="en-GB" sz="23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Developing an Online Marketing Strategy</a:t>
            </a:r>
            <a:endParaRPr sz="500"/>
          </a:p>
        </p:txBody>
      </p:sp>
      <p:sp>
        <p:nvSpPr>
          <p:cNvPr id="1111" name="Google Shape;1111;p35"/>
          <p:cNvSpPr/>
          <p:nvPr/>
        </p:nvSpPr>
        <p:spPr>
          <a:xfrm rot="5400000" flipH="1">
            <a:off x="4429506" y="-2360360"/>
            <a:ext cx="281959" cy="7914729"/>
          </a:xfrm>
          <a:custGeom>
            <a:avLst/>
            <a:gdLst/>
            <a:ahLst/>
            <a:cxnLst/>
            <a:rect l="l" t="t" r="r" b="b"/>
            <a:pathLst>
              <a:path w="21600" h="21597" extrusionOk="0">
                <a:moveTo>
                  <a:pt x="13" y="21596"/>
                </a:moveTo>
                <a:lnTo>
                  <a:pt x="9790" y="21596"/>
                </a:lnTo>
                <a:cubicBezTo>
                  <a:pt x="11407" y="21600"/>
                  <a:pt x="12989" y="21578"/>
                  <a:pt x="14123" y="21537"/>
                </a:cubicBezTo>
                <a:cubicBezTo>
                  <a:pt x="15046" y="21504"/>
                  <a:pt x="15601" y="21460"/>
                  <a:pt x="15687" y="21413"/>
                </a:cubicBezTo>
                <a:lnTo>
                  <a:pt x="15687" y="11025"/>
                </a:lnTo>
                <a:cubicBezTo>
                  <a:pt x="15796" y="10971"/>
                  <a:pt x="16391" y="10920"/>
                  <a:pt x="17382" y="10879"/>
                </a:cubicBezTo>
                <a:cubicBezTo>
                  <a:pt x="18467" y="10834"/>
                  <a:pt x="19960" y="10804"/>
                  <a:pt x="21600" y="10795"/>
                </a:cubicBezTo>
                <a:cubicBezTo>
                  <a:pt x="20179" y="10793"/>
                  <a:pt x="18813" y="10775"/>
                  <a:pt x="17740" y="10741"/>
                </a:cubicBezTo>
                <a:cubicBezTo>
                  <a:pt x="16383" y="10699"/>
                  <a:pt x="15606" y="10638"/>
                  <a:pt x="15613" y="10574"/>
                </a:cubicBezTo>
                <a:lnTo>
                  <a:pt x="15613" y="199"/>
                </a:lnTo>
                <a:cubicBezTo>
                  <a:pt x="15656" y="147"/>
                  <a:pt x="15122" y="98"/>
                  <a:pt x="14129" y="60"/>
                </a:cubicBezTo>
                <a:cubicBezTo>
                  <a:pt x="13138" y="23"/>
                  <a:pt x="11771" y="1"/>
                  <a:pt x="10330" y="0"/>
                </a:cubicBez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rgbClr val="A7A7A7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1A1A1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12" name="Google Shape;1112;p35"/>
          <p:cNvSpPr txBox="1"/>
          <p:nvPr/>
        </p:nvSpPr>
        <p:spPr>
          <a:xfrm>
            <a:off x="4080161" y="1168067"/>
            <a:ext cx="977402" cy="2115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DM Sans Medium"/>
              <a:buNone/>
            </a:pPr>
            <a:r>
              <a:rPr lang="en-GB" sz="11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Analysis</a:t>
            </a:r>
            <a:endParaRPr sz="500"/>
          </a:p>
        </p:txBody>
      </p:sp>
      <p:sp>
        <p:nvSpPr>
          <p:cNvPr id="1113" name="Google Shape;1113;p35"/>
          <p:cNvSpPr/>
          <p:nvPr/>
        </p:nvSpPr>
        <p:spPr>
          <a:xfrm>
            <a:off x="603432" y="1936621"/>
            <a:ext cx="1793945" cy="1913900"/>
          </a:xfrm>
          <a:prstGeom prst="roundRect">
            <a:avLst>
              <a:gd name="adj" fmla="val 3982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1A1A1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14" name="Google Shape;1114;p35"/>
          <p:cNvSpPr/>
          <p:nvPr/>
        </p:nvSpPr>
        <p:spPr>
          <a:xfrm>
            <a:off x="1016466" y="1789256"/>
            <a:ext cx="967877" cy="97639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16332"/>
                </a:lnTo>
                <a:lnTo>
                  <a:pt x="10800" y="21600"/>
                </a:lnTo>
                <a:lnTo>
                  <a:pt x="0" y="1633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1A1A1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15" name="Google Shape;1115;p35"/>
          <p:cNvSpPr txBox="1"/>
          <p:nvPr/>
        </p:nvSpPr>
        <p:spPr>
          <a:xfrm>
            <a:off x="1011704" y="1993608"/>
            <a:ext cx="977402" cy="453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Medium"/>
              <a:buNone/>
            </a:pPr>
            <a:r>
              <a:rPr lang="en-GB" sz="9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Content Customer Benefits</a:t>
            </a:r>
            <a:endParaRPr sz="500"/>
          </a:p>
        </p:txBody>
      </p:sp>
      <p:sp>
        <p:nvSpPr>
          <p:cNvPr id="1116" name="Google Shape;1116;p35"/>
          <p:cNvSpPr txBox="1"/>
          <p:nvPr/>
        </p:nvSpPr>
        <p:spPr>
          <a:xfrm>
            <a:off x="906954" y="2886643"/>
            <a:ext cx="1186901" cy="730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Blogs</a:t>
            </a:r>
            <a:endParaRPr sz="5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Articles</a:t>
            </a:r>
            <a:endParaRPr sz="5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eBooks</a:t>
            </a:r>
            <a:endParaRPr sz="5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White Papers</a:t>
            </a:r>
            <a:endParaRPr sz="5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Online Videos</a:t>
            </a:r>
            <a:endParaRPr sz="500"/>
          </a:p>
        </p:txBody>
      </p:sp>
      <p:sp>
        <p:nvSpPr>
          <p:cNvPr id="1117" name="Google Shape;1117;p35"/>
          <p:cNvSpPr/>
          <p:nvPr/>
        </p:nvSpPr>
        <p:spPr>
          <a:xfrm>
            <a:off x="2643882" y="1936621"/>
            <a:ext cx="1793945" cy="1913900"/>
          </a:xfrm>
          <a:prstGeom prst="roundRect">
            <a:avLst>
              <a:gd name="adj" fmla="val 3982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1A1A1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18" name="Google Shape;1118;p35"/>
          <p:cNvSpPr/>
          <p:nvPr/>
        </p:nvSpPr>
        <p:spPr>
          <a:xfrm>
            <a:off x="3056916" y="1789256"/>
            <a:ext cx="967877" cy="97639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16332"/>
                </a:lnTo>
                <a:lnTo>
                  <a:pt x="10800" y="21600"/>
                </a:lnTo>
                <a:lnTo>
                  <a:pt x="0" y="1633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1A1A1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19" name="Google Shape;1119;p35"/>
          <p:cNvSpPr txBox="1"/>
          <p:nvPr/>
        </p:nvSpPr>
        <p:spPr>
          <a:xfrm>
            <a:off x="3052153" y="2036945"/>
            <a:ext cx="977402" cy="315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Medium"/>
              <a:buNone/>
            </a:pPr>
            <a:r>
              <a:rPr lang="en-GB" sz="9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Customer Loyalty</a:t>
            </a:r>
            <a:endParaRPr sz="500"/>
          </a:p>
        </p:txBody>
      </p:sp>
      <p:sp>
        <p:nvSpPr>
          <p:cNvPr id="1120" name="Google Shape;1120;p35"/>
          <p:cNvSpPr txBox="1"/>
          <p:nvPr/>
        </p:nvSpPr>
        <p:spPr>
          <a:xfrm>
            <a:off x="2947404" y="2886643"/>
            <a:ext cx="1186900" cy="453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Email Marketing</a:t>
            </a:r>
            <a:endParaRPr sz="5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Newsletters</a:t>
            </a:r>
            <a:endParaRPr sz="5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Webinars</a:t>
            </a:r>
            <a:endParaRPr sz="500"/>
          </a:p>
        </p:txBody>
      </p:sp>
      <p:sp>
        <p:nvSpPr>
          <p:cNvPr id="1121" name="Google Shape;1121;p35"/>
          <p:cNvSpPr/>
          <p:nvPr/>
        </p:nvSpPr>
        <p:spPr>
          <a:xfrm>
            <a:off x="4684332" y="1936621"/>
            <a:ext cx="1793945" cy="1913900"/>
          </a:xfrm>
          <a:prstGeom prst="roundRect">
            <a:avLst>
              <a:gd name="adj" fmla="val 3982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1A1A1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22" name="Google Shape;1122;p35"/>
          <p:cNvSpPr/>
          <p:nvPr/>
        </p:nvSpPr>
        <p:spPr>
          <a:xfrm>
            <a:off x="5097366" y="1789256"/>
            <a:ext cx="967877" cy="97639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16332"/>
                </a:lnTo>
                <a:lnTo>
                  <a:pt x="10800" y="21600"/>
                </a:lnTo>
                <a:lnTo>
                  <a:pt x="0" y="1633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1A1A1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23" name="Google Shape;1123;p35"/>
          <p:cNvSpPr txBox="1"/>
          <p:nvPr/>
        </p:nvSpPr>
        <p:spPr>
          <a:xfrm>
            <a:off x="5167274" y="1915539"/>
            <a:ext cx="828060" cy="592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Medium"/>
              <a:buNone/>
            </a:pPr>
            <a:r>
              <a:rPr lang="en-GB" sz="9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Online Networking and Social Media</a:t>
            </a:r>
            <a:endParaRPr sz="500"/>
          </a:p>
        </p:txBody>
      </p:sp>
      <p:sp>
        <p:nvSpPr>
          <p:cNvPr id="1124" name="Google Shape;1124;p35"/>
          <p:cNvSpPr txBox="1"/>
          <p:nvPr/>
        </p:nvSpPr>
        <p:spPr>
          <a:xfrm>
            <a:off x="4987854" y="2886643"/>
            <a:ext cx="1186900" cy="730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Facebook</a:t>
            </a:r>
            <a:endParaRPr sz="5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Twitter</a:t>
            </a:r>
            <a:endParaRPr sz="5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YouTube</a:t>
            </a:r>
            <a:endParaRPr sz="5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Linkedin</a:t>
            </a:r>
            <a:endParaRPr sz="5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Xing</a:t>
            </a:r>
            <a:endParaRPr sz="500"/>
          </a:p>
        </p:txBody>
      </p:sp>
      <p:sp>
        <p:nvSpPr>
          <p:cNvPr id="1125" name="Google Shape;1125;p35"/>
          <p:cNvSpPr/>
          <p:nvPr/>
        </p:nvSpPr>
        <p:spPr>
          <a:xfrm>
            <a:off x="6724782" y="1936621"/>
            <a:ext cx="1793945" cy="1913900"/>
          </a:xfrm>
          <a:prstGeom prst="roundRect">
            <a:avLst>
              <a:gd name="adj" fmla="val 3982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1A1A1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26" name="Google Shape;1126;p35"/>
          <p:cNvSpPr/>
          <p:nvPr/>
        </p:nvSpPr>
        <p:spPr>
          <a:xfrm>
            <a:off x="7137816" y="1789256"/>
            <a:ext cx="967877" cy="97639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16332"/>
                </a:lnTo>
                <a:lnTo>
                  <a:pt x="10800" y="21600"/>
                </a:lnTo>
                <a:lnTo>
                  <a:pt x="0" y="1633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1A1A1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27" name="Google Shape;1127;p35"/>
          <p:cNvSpPr txBox="1"/>
          <p:nvPr/>
        </p:nvSpPr>
        <p:spPr>
          <a:xfrm>
            <a:off x="7133054" y="2036945"/>
            <a:ext cx="977402" cy="315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Medium"/>
              <a:buNone/>
            </a:pPr>
            <a:r>
              <a:rPr lang="en-GB" sz="9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Increasing Performance</a:t>
            </a:r>
            <a:endParaRPr sz="500"/>
          </a:p>
        </p:txBody>
      </p:sp>
      <p:sp>
        <p:nvSpPr>
          <p:cNvPr id="1128" name="Google Shape;1128;p35"/>
          <p:cNvSpPr txBox="1"/>
          <p:nvPr/>
        </p:nvSpPr>
        <p:spPr>
          <a:xfrm>
            <a:off x="7028304" y="2886643"/>
            <a:ext cx="1186901" cy="453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A/B Testing</a:t>
            </a:r>
            <a:endParaRPr sz="5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Google AdWords</a:t>
            </a:r>
            <a:endParaRPr sz="5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Banner Ads</a:t>
            </a:r>
            <a:endParaRPr sz="500"/>
          </a:p>
        </p:txBody>
      </p:sp>
      <p:sp>
        <p:nvSpPr>
          <p:cNvPr id="1129" name="Google Shape;1129;p35"/>
          <p:cNvSpPr/>
          <p:nvPr/>
        </p:nvSpPr>
        <p:spPr>
          <a:xfrm>
            <a:off x="603432" y="4056307"/>
            <a:ext cx="7924253" cy="470128"/>
          </a:xfrm>
          <a:prstGeom prst="roundRect">
            <a:avLst>
              <a:gd name="adj" fmla="val 15195"/>
            </a:avLst>
          </a:prstGeom>
          <a:solidFill>
            <a:srgbClr val="A7A7A7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1A1A1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30" name="Google Shape;1130;p35"/>
          <p:cNvSpPr txBox="1"/>
          <p:nvPr/>
        </p:nvSpPr>
        <p:spPr>
          <a:xfrm>
            <a:off x="4080161" y="4169928"/>
            <a:ext cx="977402" cy="2115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DM Sans Medium"/>
              <a:buNone/>
            </a:pPr>
            <a:r>
              <a:rPr lang="en-GB" sz="11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SEO</a:t>
            </a:r>
            <a:endParaRPr sz="5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</Words>
  <Application>Microsoft Macintosh PowerPoint</Application>
  <PresentationFormat>On-screen Show (16:9)</PresentationFormat>
  <Paragraphs>24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Helvetica Neue Light</vt:lpstr>
      <vt:lpstr>DM Sans</vt:lpstr>
      <vt:lpstr>Arial</vt:lpstr>
      <vt:lpstr>DM Sans Medium</vt:lpstr>
      <vt:lpstr>Helvetica Neue</vt:lpstr>
      <vt:lpstr>Simple Light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</cp:revision>
  <dcterms:modified xsi:type="dcterms:W3CDTF">2023-01-31T08:42:09Z</dcterms:modified>
</cp:coreProperties>
</file>