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1" r:id="rId1"/>
    <p:sldMasterId id="2147483662" r:id="rId2"/>
  </p:sldMasterIdLst>
  <p:notesMasterIdLst>
    <p:notesMasterId r:id="rId4"/>
  </p:notesMasterIdLst>
  <p:sldIdLst>
    <p:sldId id="268" r:id="rId3"/>
  </p:sldIdLst>
  <p:sldSz cx="9144000" cy="5143500" type="screen16x9"/>
  <p:notesSz cx="6858000" cy="9144000"/>
  <p:embeddedFontLst>
    <p:embeddedFont>
      <p:font typeface="DM Sans" pitchFamily="2" charset="77"/>
      <p:regular r:id="rId5"/>
      <p:bold r:id="rId6"/>
      <p:italic r:id="rId7"/>
      <p:boldItalic r:id="rId8"/>
    </p:embeddedFont>
    <p:embeddedFont>
      <p:font typeface="DM Sans Medium" pitchFamily="2" charset="77"/>
      <p:regular r:id="rId9"/>
      <p:bold r:id="rId10"/>
      <p:italic r:id="rId11"/>
      <p:boldItalic r:id="rId1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92"/>
  </p:normalViewPr>
  <p:slideViewPr>
    <p:cSldViewPr snapToGrid="0">
      <p:cViewPr varScale="1">
        <p:scale>
          <a:sx n="136" d="100"/>
          <a:sy n="136" d="100"/>
        </p:scale>
        <p:origin x="864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font" Target="fonts/font3.fntdata"/><Relationship Id="rId12" Type="http://schemas.openxmlformats.org/officeDocument/2006/relationships/font" Target="fonts/font8.fntdata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font" Target="fonts/font7.fntdata"/><Relationship Id="rId5" Type="http://schemas.openxmlformats.org/officeDocument/2006/relationships/font" Target="fonts/font1.fntdata"/><Relationship Id="rId15" Type="http://schemas.openxmlformats.org/officeDocument/2006/relationships/theme" Target="theme/theme1.xml"/><Relationship Id="rId10" Type="http://schemas.openxmlformats.org/officeDocument/2006/relationships/font" Target="fonts/font6.fntdata"/><Relationship Id="rId4" Type="http://schemas.openxmlformats.org/officeDocument/2006/relationships/notesMaster" Target="notesMasters/notesMaster1.xml"/><Relationship Id="rId9" Type="http://schemas.openxmlformats.org/officeDocument/2006/relationships/font" Target="fonts/font5.fntdata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DM Sans" pitchFamily="2" charset="77"/>
        <a:ea typeface="DM Sans" pitchFamily="2" charset="77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Google Shape;500;g2049717536f_2_44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01" name="Google Shape;501;g2049717536f_2_4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 b="0" i="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 dirty="0"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 b="0" i="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 dirty="0"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 b="0" i="0"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 b="0" i="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rPr dirty="0"/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 b="0" i="0"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 b="0" i="0"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 b="0" i="0"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ide with logo">
  <p:cSld name="Side with logo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Google Shape;56;p15"/>
          <p:cNvCxnSpPr/>
          <p:nvPr/>
        </p:nvCxnSpPr>
        <p:spPr>
          <a:xfrm>
            <a:off x="8220770" y="4655288"/>
            <a:ext cx="0" cy="185414"/>
          </a:xfrm>
          <a:prstGeom prst="straightConnector1">
            <a:avLst/>
          </a:prstGeom>
          <a:noFill/>
          <a:ln w="25400" cap="flat" cmpd="sng">
            <a:solidFill>
              <a:schemeClr val="accent6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57" name="Google Shape;57;p15"/>
          <p:cNvSpPr txBox="1"/>
          <p:nvPr/>
        </p:nvSpPr>
        <p:spPr>
          <a:xfrm>
            <a:off x="5665517" y="4655126"/>
            <a:ext cx="2414942" cy="176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6565"/>
              </a:buClr>
              <a:buSzPts val="900"/>
              <a:buFont typeface="DM Sans"/>
              <a:buNone/>
            </a:pPr>
            <a:r>
              <a:rPr lang="en-GB" sz="900" b="0" i="0" u="none" strike="noStrike" cap="none" dirty="0">
                <a:solidFill>
                  <a:srgbClr val="656565"/>
                </a:solidFill>
                <a:latin typeface="DM Sans"/>
                <a:ea typeface="DM Sans"/>
                <a:cs typeface="DM Sans"/>
                <a:sym typeface="DM Sans"/>
              </a:rPr>
              <a:t>Market Segmentation and Analysis</a:t>
            </a:r>
            <a:endParaRPr sz="500" b="0" i="0" dirty="0">
              <a:latin typeface="DM Sans" pitchFamily="2" charset="77"/>
            </a:endParaRPr>
          </a:p>
        </p:txBody>
      </p:sp>
      <p:sp>
        <p:nvSpPr>
          <p:cNvPr id="58" name="Google Shape;58;p15"/>
          <p:cNvSpPr txBox="1"/>
          <p:nvPr/>
        </p:nvSpPr>
        <p:spPr>
          <a:xfrm>
            <a:off x="586200" y="4655126"/>
            <a:ext cx="1045811" cy="176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6565"/>
              </a:buClr>
              <a:buSzPts val="900"/>
              <a:buFont typeface="DM Sans"/>
              <a:buNone/>
            </a:pPr>
            <a:r>
              <a:rPr lang="en-GB" sz="900" b="1" i="0" u="none" strike="noStrike" cap="none" dirty="0">
                <a:solidFill>
                  <a:srgbClr val="656565"/>
                </a:solidFill>
                <a:latin typeface="DM Sans"/>
                <a:ea typeface="DM Sans"/>
                <a:cs typeface="DM Sans"/>
                <a:sym typeface="DM Sans"/>
              </a:rPr>
              <a:t>Fortum</a:t>
            </a:r>
            <a:r>
              <a:rPr lang="en-GB" sz="900" b="0" i="0" u="none" strike="noStrike" cap="none" dirty="0">
                <a:solidFill>
                  <a:srgbClr val="656565"/>
                </a:solidFill>
                <a:latin typeface="DM Sans"/>
                <a:ea typeface="DM Sans"/>
                <a:cs typeface="DM Sans"/>
                <a:sym typeface="DM Sans"/>
              </a:rPr>
              <a:t> Themes</a:t>
            </a:r>
            <a:endParaRPr sz="500" b="0" i="0" dirty="0">
              <a:latin typeface="DM Sans" pitchFamily="2" charset="77"/>
            </a:endParaRPr>
          </a:p>
        </p:txBody>
      </p:sp>
      <p:sp>
        <p:nvSpPr>
          <p:cNvPr id="59" name="Google Shape;59;p15"/>
          <p:cNvSpPr txBox="1">
            <a:spLocks noGrp="1"/>
          </p:cNvSpPr>
          <p:nvPr>
            <p:ph type="sldNum" idx="12"/>
          </p:nvPr>
        </p:nvSpPr>
        <p:spPr>
          <a:xfrm>
            <a:off x="8273634" y="4655126"/>
            <a:ext cx="367665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900" b="0" i="0" u="none" strike="noStrike" cap="none"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 b="0" i="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 b="0" i="0"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 b="0" i="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 b="0" i="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 b="0" i="0"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 b="0" i="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 b="0" i="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 dirty="0"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 b="0" i="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 dirty="0"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 b="0" i="0"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 b="0" i="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 b="0" i="0"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 b="0" i="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 dirty="0"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 b="0" i="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 dirty="0"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 b="0" i="0"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0" i="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 dirty="0"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 b="0" i="0"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 i="0" dirty="0">
              <a:latin typeface="DM Sans" pitchFamily="2" charset="77"/>
            </a:endParaRPr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 b="0" i="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 b="0" i="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 dirty="0"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 b="0" i="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 b="0" i="0"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 i="0"/>
            </a:lvl1pPr>
          </a:lstStyle>
          <a:p>
            <a:endParaRPr dirty="0"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 b="0" i="0"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 b="0" i="0">
                <a:solidFill>
                  <a:schemeClr val="dk2"/>
                </a:solidFill>
                <a:latin typeface="DM Sans" pitchFamily="2" charset="77"/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DM Sans" pitchFamily="2" charset="77"/>
          <a:ea typeface="DM Sans" pitchFamily="2" charset="77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DM Sans" pitchFamily="2" charset="77"/>
          <a:ea typeface="DM Sans" pitchFamily="2" charset="77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457200" y="69056"/>
            <a:ext cx="8229600" cy="1131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94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>
            <a:lvl1pPr marL="457200" marR="0" lvl="0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2286000" marR="0" lvl="4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sldNum" idx="12"/>
          </p:nvPr>
        </p:nvSpPr>
        <p:spPr>
          <a:xfrm>
            <a:off x="5486400" y="4767263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p28"/>
          <p:cNvSpPr/>
          <p:nvPr/>
        </p:nvSpPr>
        <p:spPr>
          <a:xfrm rot="10800000" flipH="1">
            <a:off x="4977356" y="2437549"/>
            <a:ext cx="1880488" cy="367665"/>
          </a:xfrm>
          <a:prstGeom prst="rightArrow">
            <a:avLst>
              <a:gd name="adj1" fmla="val 100000"/>
              <a:gd name="adj2" fmla="val 56252"/>
            </a:avLst>
          </a:prstGeom>
          <a:gradFill>
            <a:gsLst>
              <a:gs pos="0">
                <a:srgbClr val="FFFFFF"/>
              </a:gs>
              <a:gs pos="100000">
                <a:schemeClr val="accent5"/>
              </a:gs>
            </a:gsLst>
            <a:lin ang="0" scaled="0"/>
          </a:gra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chemeClr val="lt1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504" name="Google Shape;504;p28"/>
          <p:cNvSpPr/>
          <p:nvPr/>
        </p:nvSpPr>
        <p:spPr>
          <a:xfrm rot="10800000" flipH="1">
            <a:off x="3339953" y="2437549"/>
            <a:ext cx="1880488" cy="367665"/>
          </a:xfrm>
          <a:prstGeom prst="rightArrow">
            <a:avLst>
              <a:gd name="adj1" fmla="val 100000"/>
              <a:gd name="adj2" fmla="val 56252"/>
            </a:avLst>
          </a:prstGeom>
          <a:gradFill>
            <a:gsLst>
              <a:gs pos="0">
                <a:srgbClr val="FFFFFF"/>
              </a:gs>
              <a:gs pos="100000">
                <a:schemeClr val="accent5"/>
              </a:gs>
            </a:gsLst>
            <a:lin ang="0" scaled="0"/>
          </a:gra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chemeClr val="lt1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505" name="Google Shape;505;p28"/>
          <p:cNvSpPr/>
          <p:nvPr/>
        </p:nvSpPr>
        <p:spPr>
          <a:xfrm rot="10800000" flipH="1">
            <a:off x="1724785" y="2435273"/>
            <a:ext cx="1880488" cy="367666"/>
          </a:xfrm>
          <a:prstGeom prst="rightArrow">
            <a:avLst>
              <a:gd name="adj1" fmla="val 100000"/>
              <a:gd name="adj2" fmla="val 56252"/>
            </a:avLst>
          </a:prstGeom>
          <a:gradFill>
            <a:gsLst>
              <a:gs pos="0">
                <a:srgbClr val="FFFFFF"/>
              </a:gs>
              <a:gs pos="100000">
                <a:schemeClr val="accent5"/>
              </a:gs>
            </a:gsLst>
            <a:lin ang="0" scaled="0"/>
          </a:gra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chemeClr val="lt1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506" name="Google Shape;506;p28"/>
          <p:cNvSpPr/>
          <p:nvPr/>
        </p:nvSpPr>
        <p:spPr>
          <a:xfrm rot="10800000" flipH="1">
            <a:off x="154087" y="2432996"/>
            <a:ext cx="1880488" cy="367665"/>
          </a:xfrm>
          <a:prstGeom prst="rightArrow">
            <a:avLst>
              <a:gd name="adj1" fmla="val 100000"/>
              <a:gd name="adj2" fmla="val 56252"/>
            </a:avLst>
          </a:prstGeom>
          <a:gradFill>
            <a:gsLst>
              <a:gs pos="0">
                <a:srgbClr val="FFFFFF"/>
              </a:gs>
              <a:gs pos="100000">
                <a:schemeClr val="accent5"/>
              </a:gs>
            </a:gsLst>
            <a:lin ang="0" scaled="0"/>
          </a:gra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507" name="Google Shape;507;p28"/>
          <p:cNvSpPr txBox="1">
            <a:spLocks noGrp="1"/>
          </p:cNvSpPr>
          <p:nvPr>
            <p:ph type="sldNum" idx="12"/>
          </p:nvPr>
        </p:nvSpPr>
        <p:spPr>
          <a:xfrm>
            <a:off x="8273634" y="4655126"/>
            <a:ext cx="367665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</a:pPr>
            <a:fld id="{00000000-1234-1234-1234-123412341234}" type="slidenum">
              <a:rPr lang="en-GB">
                <a:solidFill>
                  <a:srgbClr val="535353"/>
                </a:solidFill>
              </a:rPr>
              <a:t>1</a:t>
            </a:fld>
            <a:endParaRPr/>
          </a:p>
        </p:txBody>
      </p:sp>
      <p:sp>
        <p:nvSpPr>
          <p:cNvPr id="508" name="Google Shape;508;p28"/>
          <p:cNvSpPr/>
          <p:nvPr/>
        </p:nvSpPr>
        <p:spPr>
          <a:xfrm>
            <a:off x="1351295" y="2174850"/>
            <a:ext cx="6434340" cy="883959"/>
          </a:xfrm>
          <a:custGeom>
            <a:avLst/>
            <a:gdLst/>
            <a:ahLst/>
            <a:cxnLst/>
            <a:rect l="l" t="t" r="r" b="b"/>
            <a:pathLst>
              <a:path w="21598" h="20645" extrusionOk="0">
                <a:moveTo>
                  <a:pt x="0" y="10426"/>
                </a:moveTo>
                <a:lnTo>
                  <a:pt x="0" y="14638"/>
                </a:lnTo>
                <a:cubicBezTo>
                  <a:pt x="-2" y="16549"/>
                  <a:pt x="129" y="18350"/>
                  <a:pt x="352" y="19465"/>
                </a:cubicBezTo>
                <a:cubicBezTo>
                  <a:pt x="666" y="21031"/>
                  <a:pt x="1089" y="20980"/>
                  <a:pt x="1394" y="19340"/>
                </a:cubicBezTo>
                <a:lnTo>
                  <a:pt x="3993" y="1440"/>
                </a:lnTo>
                <a:cubicBezTo>
                  <a:pt x="4314" y="-448"/>
                  <a:pt x="4784" y="-462"/>
                  <a:pt x="5108" y="1407"/>
                </a:cubicBezTo>
                <a:cubicBezTo>
                  <a:pt x="5316" y="2612"/>
                  <a:pt x="5427" y="4448"/>
                  <a:pt x="5405" y="6327"/>
                </a:cubicBezTo>
                <a:lnTo>
                  <a:pt x="5409" y="14725"/>
                </a:lnTo>
                <a:cubicBezTo>
                  <a:pt x="5404" y="16495"/>
                  <a:pt x="5516" y="18183"/>
                  <a:pt x="5714" y="19298"/>
                </a:cubicBezTo>
                <a:cubicBezTo>
                  <a:pt x="6021" y="21031"/>
                  <a:pt x="6458" y="21076"/>
                  <a:pt x="6773" y="19407"/>
                </a:cubicBezTo>
                <a:lnTo>
                  <a:pt x="9384" y="1321"/>
                </a:lnTo>
                <a:cubicBezTo>
                  <a:pt x="9540" y="454"/>
                  <a:pt x="9731" y="35"/>
                  <a:pt x="9921" y="71"/>
                </a:cubicBezTo>
                <a:cubicBezTo>
                  <a:pt x="10133" y="110"/>
                  <a:pt x="10340" y="711"/>
                  <a:pt x="10504" y="1773"/>
                </a:cubicBezTo>
                <a:cubicBezTo>
                  <a:pt x="10690" y="2977"/>
                  <a:pt x="10796" y="4662"/>
                  <a:pt x="10797" y="6431"/>
                </a:cubicBezTo>
                <a:lnTo>
                  <a:pt x="10818" y="14833"/>
                </a:lnTo>
                <a:cubicBezTo>
                  <a:pt x="10813" y="16577"/>
                  <a:pt x="10924" y="18240"/>
                  <a:pt x="11119" y="19335"/>
                </a:cubicBezTo>
                <a:cubicBezTo>
                  <a:pt x="11440" y="21138"/>
                  <a:pt x="11901" y="21073"/>
                  <a:pt x="12211" y="19181"/>
                </a:cubicBezTo>
                <a:lnTo>
                  <a:pt x="13519" y="10178"/>
                </a:lnTo>
                <a:lnTo>
                  <a:pt x="14779" y="1355"/>
                </a:lnTo>
                <a:cubicBezTo>
                  <a:pt x="14945" y="440"/>
                  <a:pt x="15146" y="-11"/>
                  <a:pt x="15346" y="0"/>
                </a:cubicBezTo>
                <a:cubicBezTo>
                  <a:pt x="15533" y="10"/>
                  <a:pt x="15720" y="423"/>
                  <a:pt x="15875" y="1275"/>
                </a:cubicBezTo>
                <a:cubicBezTo>
                  <a:pt x="16069" y="2335"/>
                  <a:pt x="16181" y="3958"/>
                  <a:pt x="16179" y="5672"/>
                </a:cubicBezTo>
                <a:lnTo>
                  <a:pt x="16179" y="14597"/>
                </a:lnTo>
                <a:cubicBezTo>
                  <a:pt x="16183" y="17180"/>
                  <a:pt x="16422" y="19463"/>
                  <a:pt x="16774" y="20286"/>
                </a:cubicBezTo>
                <a:cubicBezTo>
                  <a:pt x="17082" y="21008"/>
                  <a:pt x="17422" y="20461"/>
                  <a:pt x="17654" y="18871"/>
                </a:cubicBezTo>
                <a:lnTo>
                  <a:pt x="20177" y="1740"/>
                </a:lnTo>
                <a:cubicBezTo>
                  <a:pt x="20498" y="-341"/>
                  <a:pt x="20994" y="-375"/>
                  <a:pt x="21321" y="1661"/>
                </a:cubicBezTo>
                <a:cubicBezTo>
                  <a:pt x="21501" y="2782"/>
                  <a:pt x="21598" y="4411"/>
                  <a:pt x="21585" y="6091"/>
                </a:cubicBezTo>
                <a:lnTo>
                  <a:pt x="21598" y="10298"/>
                </a:lnTo>
              </a:path>
            </a:pathLst>
          </a:custGeom>
          <a:noFill/>
          <a:ln w="19050" cap="flat" cmpd="sng">
            <a:solidFill>
              <a:srgbClr val="A7A7A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chemeClr val="lt1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grpSp>
        <p:nvGrpSpPr>
          <p:cNvPr id="509" name="Google Shape;509;p28"/>
          <p:cNvGrpSpPr/>
          <p:nvPr/>
        </p:nvGrpSpPr>
        <p:grpSpPr>
          <a:xfrm>
            <a:off x="2724344" y="2378704"/>
            <a:ext cx="476250" cy="476250"/>
            <a:chOff x="0" y="0"/>
            <a:chExt cx="1270000" cy="1270000"/>
          </a:xfrm>
        </p:grpSpPr>
        <p:sp>
          <p:nvSpPr>
            <p:cNvPr id="510" name="Google Shape;510;p28"/>
            <p:cNvSpPr/>
            <p:nvPr/>
          </p:nvSpPr>
          <p:spPr>
            <a:xfrm>
              <a:off x="0" y="0"/>
              <a:ext cx="1270000" cy="127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511" name="Google Shape;511;p28"/>
            <p:cNvSpPr txBox="1"/>
            <p:nvPr/>
          </p:nvSpPr>
          <p:spPr>
            <a:xfrm>
              <a:off x="352638" y="375681"/>
              <a:ext cx="590126" cy="4719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900"/>
                <a:buFont typeface="DM Sans Medium"/>
                <a:buNone/>
              </a:pPr>
              <a:r>
                <a:rPr lang="en-GB" sz="900" b="0" i="0" u="none" strike="noStrike" cap="none" dirty="0">
                  <a:solidFill>
                    <a:schemeClr val="lt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2</a:t>
              </a:r>
              <a:endParaRPr sz="500" dirty="0">
                <a:latin typeface="DM Sans" pitchFamily="2" charset="77"/>
              </a:endParaRPr>
            </a:p>
          </p:txBody>
        </p:sp>
      </p:grpSp>
      <p:grpSp>
        <p:nvGrpSpPr>
          <p:cNvPr id="512" name="Google Shape;512;p28"/>
          <p:cNvGrpSpPr/>
          <p:nvPr/>
        </p:nvGrpSpPr>
        <p:grpSpPr>
          <a:xfrm>
            <a:off x="1106789" y="2378704"/>
            <a:ext cx="476250" cy="476250"/>
            <a:chOff x="0" y="0"/>
            <a:chExt cx="1270000" cy="1270000"/>
          </a:xfrm>
        </p:grpSpPr>
        <p:sp>
          <p:nvSpPr>
            <p:cNvPr id="513" name="Google Shape;513;p28"/>
            <p:cNvSpPr/>
            <p:nvPr/>
          </p:nvSpPr>
          <p:spPr>
            <a:xfrm>
              <a:off x="0" y="0"/>
              <a:ext cx="1270000" cy="127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514" name="Google Shape;514;p28"/>
            <p:cNvSpPr txBox="1"/>
            <p:nvPr/>
          </p:nvSpPr>
          <p:spPr>
            <a:xfrm>
              <a:off x="352638" y="375681"/>
              <a:ext cx="590126" cy="4719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900"/>
                <a:buFont typeface="DM Sans Medium"/>
                <a:buNone/>
              </a:pPr>
              <a:r>
                <a:rPr lang="en-GB" sz="900" b="0" i="0" u="none" strike="noStrike" cap="none" dirty="0">
                  <a:solidFill>
                    <a:schemeClr val="lt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1</a:t>
              </a:r>
              <a:endParaRPr sz="500" dirty="0">
                <a:latin typeface="DM Sans" pitchFamily="2" charset="77"/>
              </a:endParaRPr>
            </a:p>
          </p:txBody>
        </p:sp>
      </p:grpSp>
      <p:grpSp>
        <p:nvGrpSpPr>
          <p:cNvPr id="515" name="Google Shape;515;p28"/>
          <p:cNvGrpSpPr/>
          <p:nvPr/>
        </p:nvGrpSpPr>
        <p:grpSpPr>
          <a:xfrm>
            <a:off x="4330736" y="2378704"/>
            <a:ext cx="476250" cy="476250"/>
            <a:chOff x="0" y="0"/>
            <a:chExt cx="1270000" cy="1270000"/>
          </a:xfrm>
        </p:grpSpPr>
        <p:sp>
          <p:nvSpPr>
            <p:cNvPr id="516" name="Google Shape;516;p28"/>
            <p:cNvSpPr/>
            <p:nvPr/>
          </p:nvSpPr>
          <p:spPr>
            <a:xfrm>
              <a:off x="0" y="0"/>
              <a:ext cx="1270000" cy="1270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517" name="Google Shape;517;p28"/>
            <p:cNvSpPr txBox="1"/>
            <p:nvPr/>
          </p:nvSpPr>
          <p:spPr>
            <a:xfrm>
              <a:off x="352638" y="375681"/>
              <a:ext cx="590126" cy="4719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900"/>
                <a:buFont typeface="DM Sans Medium"/>
                <a:buNone/>
              </a:pPr>
              <a:r>
                <a:rPr lang="en-GB" sz="900" b="0" i="0" u="none" strike="noStrike" cap="none" dirty="0">
                  <a:solidFill>
                    <a:schemeClr val="lt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3</a:t>
              </a:r>
              <a:endParaRPr sz="500" dirty="0">
                <a:latin typeface="DM Sans" pitchFamily="2" charset="77"/>
              </a:endParaRPr>
            </a:p>
          </p:txBody>
        </p:sp>
      </p:grpSp>
      <p:grpSp>
        <p:nvGrpSpPr>
          <p:cNvPr id="518" name="Google Shape;518;p28"/>
          <p:cNvGrpSpPr/>
          <p:nvPr/>
        </p:nvGrpSpPr>
        <p:grpSpPr>
          <a:xfrm>
            <a:off x="5923655" y="2378704"/>
            <a:ext cx="476250" cy="476250"/>
            <a:chOff x="0" y="0"/>
            <a:chExt cx="1270000" cy="1270000"/>
          </a:xfrm>
        </p:grpSpPr>
        <p:sp>
          <p:nvSpPr>
            <p:cNvPr id="519" name="Google Shape;519;p28"/>
            <p:cNvSpPr/>
            <p:nvPr/>
          </p:nvSpPr>
          <p:spPr>
            <a:xfrm>
              <a:off x="0" y="0"/>
              <a:ext cx="1270000" cy="127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520" name="Google Shape;520;p28"/>
            <p:cNvSpPr txBox="1"/>
            <p:nvPr/>
          </p:nvSpPr>
          <p:spPr>
            <a:xfrm>
              <a:off x="352638" y="375681"/>
              <a:ext cx="590126" cy="4719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900"/>
                <a:buFont typeface="DM Sans Medium"/>
                <a:buNone/>
              </a:pPr>
              <a:r>
                <a:rPr lang="en-GB" sz="900" b="0" i="0" u="none" strike="noStrike" cap="none" dirty="0">
                  <a:solidFill>
                    <a:schemeClr val="lt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4</a:t>
              </a:r>
              <a:endParaRPr sz="500" dirty="0">
                <a:latin typeface="DM Sans" pitchFamily="2" charset="77"/>
              </a:endParaRPr>
            </a:p>
          </p:txBody>
        </p:sp>
      </p:grpSp>
      <p:grpSp>
        <p:nvGrpSpPr>
          <p:cNvPr id="521" name="Google Shape;521;p28"/>
          <p:cNvGrpSpPr/>
          <p:nvPr/>
        </p:nvGrpSpPr>
        <p:grpSpPr>
          <a:xfrm>
            <a:off x="7535624" y="2378704"/>
            <a:ext cx="476250" cy="476250"/>
            <a:chOff x="0" y="0"/>
            <a:chExt cx="1270000" cy="1270000"/>
          </a:xfrm>
        </p:grpSpPr>
        <p:sp>
          <p:nvSpPr>
            <p:cNvPr id="522" name="Google Shape;522;p28"/>
            <p:cNvSpPr/>
            <p:nvPr/>
          </p:nvSpPr>
          <p:spPr>
            <a:xfrm>
              <a:off x="0" y="0"/>
              <a:ext cx="1270000" cy="127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523" name="Google Shape;523;p28"/>
            <p:cNvSpPr txBox="1"/>
            <p:nvPr/>
          </p:nvSpPr>
          <p:spPr>
            <a:xfrm>
              <a:off x="352638" y="375681"/>
              <a:ext cx="590126" cy="4719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900"/>
                <a:buFont typeface="DM Sans Medium"/>
                <a:buNone/>
              </a:pPr>
              <a:r>
                <a:rPr lang="en-GB" sz="900" b="0" i="0" u="none" strike="noStrike" cap="none" dirty="0">
                  <a:solidFill>
                    <a:schemeClr val="lt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5</a:t>
              </a:r>
              <a:endParaRPr sz="500" dirty="0">
                <a:latin typeface="DM Sans" pitchFamily="2" charset="77"/>
              </a:endParaRPr>
            </a:p>
          </p:txBody>
        </p:sp>
      </p:grpSp>
      <p:sp>
        <p:nvSpPr>
          <p:cNvPr id="524" name="Google Shape;524;p28"/>
          <p:cNvSpPr txBox="1"/>
          <p:nvPr/>
        </p:nvSpPr>
        <p:spPr>
          <a:xfrm>
            <a:off x="679816" y="3164298"/>
            <a:ext cx="1330197" cy="176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DM Sans Medium"/>
              <a:buNone/>
            </a:pPr>
            <a:r>
              <a:rPr lang="en-GB" sz="900" b="0" i="0" u="none" strike="noStrike" cap="none" dirty="0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Data collection</a:t>
            </a:r>
            <a:endParaRPr sz="500" dirty="0">
              <a:latin typeface="DM Sans" pitchFamily="2" charset="77"/>
            </a:endParaRPr>
          </a:p>
        </p:txBody>
      </p:sp>
      <p:sp>
        <p:nvSpPr>
          <p:cNvPr id="525" name="Google Shape;525;p28"/>
          <p:cNvSpPr txBox="1"/>
          <p:nvPr/>
        </p:nvSpPr>
        <p:spPr>
          <a:xfrm>
            <a:off x="619042" y="3340003"/>
            <a:ext cx="1451744" cy="8694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 dirty="0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Collecting data on key market indicators, such as sales data, consumer demographics, and industry performance metrics.</a:t>
            </a:r>
            <a:endParaRPr sz="500" dirty="0">
              <a:latin typeface="DM Sans" pitchFamily="2" charset="77"/>
            </a:endParaRPr>
          </a:p>
        </p:txBody>
      </p:sp>
      <p:sp>
        <p:nvSpPr>
          <p:cNvPr id="526" name="Google Shape;526;p28"/>
          <p:cNvSpPr txBox="1"/>
          <p:nvPr/>
        </p:nvSpPr>
        <p:spPr>
          <a:xfrm>
            <a:off x="2297371" y="3164298"/>
            <a:ext cx="1330197" cy="176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DM Sans Medium"/>
              <a:buNone/>
            </a:pPr>
            <a:r>
              <a:rPr lang="en-GB" sz="900" b="0" i="0" u="none" strike="noStrike" cap="none" dirty="0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Data analysis</a:t>
            </a:r>
            <a:endParaRPr sz="500" dirty="0">
              <a:latin typeface="DM Sans" pitchFamily="2" charset="77"/>
            </a:endParaRPr>
          </a:p>
        </p:txBody>
      </p:sp>
      <p:sp>
        <p:nvSpPr>
          <p:cNvPr id="527" name="Google Shape;527;p28"/>
          <p:cNvSpPr txBox="1"/>
          <p:nvPr/>
        </p:nvSpPr>
        <p:spPr>
          <a:xfrm>
            <a:off x="2236597" y="3340003"/>
            <a:ext cx="1451744" cy="1007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 dirty="0" err="1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Analyzing</a:t>
            </a:r>
            <a:r>
              <a:rPr lang="en-GB" sz="900" b="0" i="0" u="none" strike="noStrike" cap="none" dirty="0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 the data to identify patterns, trends, and correlations. This may involve using statistical tools such as regression analysis and time series analysis.</a:t>
            </a:r>
            <a:endParaRPr sz="500" dirty="0">
              <a:latin typeface="DM Sans" pitchFamily="2" charset="77"/>
            </a:endParaRPr>
          </a:p>
        </p:txBody>
      </p:sp>
      <p:sp>
        <p:nvSpPr>
          <p:cNvPr id="528" name="Google Shape;528;p28"/>
          <p:cNvSpPr txBox="1"/>
          <p:nvPr/>
        </p:nvSpPr>
        <p:spPr>
          <a:xfrm>
            <a:off x="3765110" y="3164298"/>
            <a:ext cx="1613779" cy="176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DM Sans Medium"/>
              <a:buNone/>
            </a:pPr>
            <a:r>
              <a:rPr lang="en-GB" sz="900" b="0" i="0" u="none" strike="noStrike" cap="none" dirty="0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Identifying market trends</a:t>
            </a:r>
            <a:endParaRPr sz="500" dirty="0">
              <a:latin typeface="DM Sans" pitchFamily="2" charset="77"/>
            </a:endParaRPr>
          </a:p>
        </p:txBody>
      </p:sp>
      <p:sp>
        <p:nvSpPr>
          <p:cNvPr id="529" name="Google Shape;529;p28"/>
          <p:cNvSpPr txBox="1"/>
          <p:nvPr/>
        </p:nvSpPr>
        <p:spPr>
          <a:xfrm>
            <a:off x="3846128" y="3340003"/>
            <a:ext cx="1451744" cy="8694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 dirty="0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Using the results of the data analysis to identify key market trends, such as changes in consumer </a:t>
            </a:r>
            <a:r>
              <a:rPr lang="en-GB" sz="900" b="0" i="0" u="none" strike="noStrike" cap="none" dirty="0" err="1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behavior</a:t>
            </a:r>
            <a:r>
              <a:rPr lang="en-GB" sz="900" b="0" i="0" u="none" strike="noStrike" cap="none" dirty="0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, market demand, and industry performance.</a:t>
            </a:r>
            <a:endParaRPr sz="500" dirty="0">
              <a:latin typeface="DM Sans" pitchFamily="2" charset="77"/>
            </a:endParaRPr>
          </a:p>
        </p:txBody>
      </p:sp>
      <p:sp>
        <p:nvSpPr>
          <p:cNvPr id="530" name="Google Shape;530;p28"/>
          <p:cNvSpPr txBox="1"/>
          <p:nvPr/>
        </p:nvSpPr>
        <p:spPr>
          <a:xfrm>
            <a:off x="5496682" y="3164298"/>
            <a:ext cx="1330197" cy="176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DM Sans Medium"/>
              <a:buNone/>
            </a:pPr>
            <a:r>
              <a:rPr lang="en-GB" sz="900" b="0" i="0" u="none" strike="noStrike" cap="none" dirty="0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Forecasting</a:t>
            </a:r>
            <a:endParaRPr sz="500" dirty="0">
              <a:latin typeface="DM Sans" pitchFamily="2" charset="77"/>
            </a:endParaRPr>
          </a:p>
        </p:txBody>
      </p:sp>
      <p:sp>
        <p:nvSpPr>
          <p:cNvPr id="531" name="Google Shape;531;p28"/>
          <p:cNvSpPr txBox="1"/>
          <p:nvPr/>
        </p:nvSpPr>
        <p:spPr>
          <a:xfrm>
            <a:off x="5435908" y="3340003"/>
            <a:ext cx="1451744" cy="5924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 dirty="0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Using the identified trends to make informed predictions about future market conditions.</a:t>
            </a:r>
            <a:endParaRPr sz="500" dirty="0">
              <a:latin typeface="DM Sans" pitchFamily="2" charset="77"/>
            </a:endParaRPr>
          </a:p>
        </p:txBody>
      </p:sp>
      <p:sp>
        <p:nvSpPr>
          <p:cNvPr id="532" name="Google Shape;532;p28"/>
          <p:cNvSpPr txBox="1"/>
          <p:nvPr/>
        </p:nvSpPr>
        <p:spPr>
          <a:xfrm>
            <a:off x="7110174" y="3164298"/>
            <a:ext cx="1330197" cy="176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DM Sans Medium"/>
              <a:buNone/>
            </a:pPr>
            <a:r>
              <a:rPr lang="en-GB" sz="900" b="0" i="0" u="none" strike="noStrike" cap="none" dirty="0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Strategy development</a:t>
            </a:r>
            <a:endParaRPr sz="500" dirty="0">
              <a:latin typeface="DM Sans" pitchFamily="2" charset="77"/>
            </a:endParaRPr>
          </a:p>
        </p:txBody>
      </p:sp>
      <p:sp>
        <p:nvSpPr>
          <p:cNvPr id="533" name="Google Shape;533;p28"/>
          <p:cNvSpPr txBox="1"/>
          <p:nvPr/>
        </p:nvSpPr>
        <p:spPr>
          <a:xfrm>
            <a:off x="7049401" y="3340003"/>
            <a:ext cx="1451745" cy="5924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 dirty="0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Using the results of the market trend analysis to inform business strategy and decision-making.</a:t>
            </a:r>
            <a:endParaRPr sz="500" dirty="0">
              <a:latin typeface="DM Sans" pitchFamily="2" charset="77"/>
            </a:endParaRPr>
          </a:p>
        </p:txBody>
      </p:sp>
      <p:sp>
        <p:nvSpPr>
          <p:cNvPr id="534" name="Google Shape;534;p28"/>
          <p:cNvSpPr txBox="1"/>
          <p:nvPr/>
        </p:nvSpPr>
        <p:spPr>
          <a:xfrm>
            <a:off x="585876" y="1014346"/>
            <a:ext cx="7972247" cy="453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DM Sans"/>
              <a:buNone/>
            </a:pPr>
            <a:r>
              <a:rPr lang="en-GB" sz="900" b="0" i="0" u="none" strike="noStrike" cap="none" dirty="0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Market trend analysis is a framework that involves </a:t>
            </a:r>
            <a:r>
              <a:rPr lang="en-GB" sz="900" b="0" i="0" u="none" strike="noStrike" cap="none" dirty="0" err="1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analyzing</a:t>
            </a:r>
            <a:r>
              <a:rPr lang="en-GB" sz="900" b="0" i="0" u="none" strike="noStrike" cap="none" dirty="0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 historical data and current market conditions to identify patterns and trends in consumer </a:t>
            </a:r>
            <a:r>
              <a:rPr lang="en-GB" sz="900" b="0" i="0" u="none" strike="noStrike" cap="none" dirty="0" err="1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behavior</a:t>
            </a:r>
            <a:r>
              <a:rPr lang="en-GB" sz="900" b="0" i="0" u="none" strike="noStrike" cap="none" dirty="0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, market demand, and industry performance. A market trend analysis can be used to identify both short-term and long-term trends, and to make informed predictions about future market conditions.</a:t>
            </a:r>
            <a:endParaRPr sz="500" dirty="0">
              <a:latin typeface="DM Sans" pitchFamily="2" charset="77"/>
            </a:endParaRPr>
          </a:p>
        </p:txBody>
      </p:sp>
      <p:sp>
        <p:nvSpPr>
          <p:cNvPr id="535" name="Google Shape;535;p28"/>
          <p:cNvSpPr txBox="1"/>
          <p:nvPr/>
        </p:nvSpPr>
        <p:spPr>
          <a:xfrm>
            <a:off x="1811187" y="570506"/>
            <a:ext cx="5521625" cy="3039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DM Sans Medium"/>
              <a:buNone/>
            </a:pPr>
            <a:r>
              <a:rPr lang="en-GB" sz="1700" b="0" i="0" u="none" strike="noStrike" cap="none" dirty="0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Market trend analysis framework</a:t>
            </a:r>
            <a:endParaRPr sz="500" dirty="0">
              <a:latin typeface="DM Sans" pitchFamily="2" charset="77"/>
            </a:endParaRPr>
          </a:p>
        </p:txBody>
      </p:sp>
      <p:sp>
        <p:nvSpPr>
          <p:cNvPr id="536" name="Google Shape;536;p28"/>
          <p:cNvSpPr txBox="1"/>
          <p:nvPr/>
        </p:nvSpPr>
        <p:spPr>
          <a:xfrm>
            <a:off x="1865827" y="1698182"/>
            <a:ext cx="5412346" cy="192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 Medium"/>
              <a:buNone/>
            </a:pPr>
            <a:r>
              <a:rPr lang="en-GB" sz="1000" b="0" i="0" u="none" strike="noStrike" cap="none" dirty="0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There are several steps involved in conducting a market trend analysis:</a:t>
            </a:r>
            <a:endParaRPr sz="500" dirty="0">
              <a:latin typeface="DM Sans" pitchFamily="2" charset="77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ite">
  <a:themeElements>
    <a:clrScheme name="Fortum Color 01">
      <a:dk1>
        <a:srgbClr val="1A1A1A"/>
      </a:dk1>
      <a:lt1>
        <a:srgbClr val="FCFFFF"/>
      </a:lt1>
      <a:dk2>
        <a:srgbClr val="656565"/>
      </a:dk2>
      <a:lt2>
        <a:srgbClr val="F2F2F2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4AC89D"/>
      </a:hlink>
      <a:folHlink>
        <a:srgbClr val="0EAAE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190</Words>
  <Application>Microsoft Macintosh PowerPoint</Application>
  <PresentationFormat>On-screen Show (16:9)</PresentationFormat>
  <Paragraphs>19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DM Sans Medium</vt:lpstr>
      <vt:lpstr>DM Sans</vt:lpstr>
      <vt:lpstr>Simple Light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3</cp:revision>
  <dcterms:modified xsi:type="dcterms:W3CDTF">2023-02-23T16:13:17Z</dcterms:modified>
</cp:coreProperties>
</file>