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92"/>
  </p:normalViewPr>
  <p:slideViewPr>
    <p:cSldViewPr snapToGrid="0">
      <p:cViewPr varScale="1">
        <p:scale>
          <a:sx n="51" d="100"/>
          <a:sy n="51" d="100"/>
        </p:scale>
        <p:origin x="90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0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5108045" y="12413670"/>
            <a:ext cx="6439846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t>Market Segmentation and Analysis</a:t>
            </a:r>
          </a:p>
        </p:txBody>
      </p:sp>
      <p:sp>
        <p:nvSpPr>
          <p:cNvPr id="20" name="Fortum Themes"/>
          <p:cNvSpPr txBox="1"/>
          <p:nvPr/>
        </p:nvSpPr>
        <p:spPr>
          <a:xfrm>
            <a:off x="1563200" y="12413670"/>
            <a:ext cx="2788830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t>Fortum</a:t>
            </a:r>
            <a:r>
              <a:rPr>
                <a:latin typeface="+mn-lt"/>
                <a:ea typeface="+mn-ea"/>
                <a:cs typeface="+mn-cs"/>
                <a:sym typeface="DM Sans Regular"/>
              </a:rPr>
              <a:t> Themes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Arrow"/>
          <p:cNvSpPr/>
          <p:nvPr/>
        </p:nvSpPr>
        <p:spPr>
          <a:xfrm rot="10800000" flipH="1">
            <a:off x="13272949" y="6500131"/>
            <a:ext cx="5014634" cy="980441"/>
          </a:xfrm>
          <a:prstGeom prst="rightArrow">
            <a:avLst>
              <a:gd name="adj1" fmla="val 100000"/>
              <a:gd name="adj2" fmla="val 56252"/>
            </a:avLst>
          </a:prstGeom>
          <a:gradFill>
            <a:gsLst>
              <a:gs pos="0">
                <a:srgbClr val="FFFFFF"/>
              </a:gs>
              <a:gs pos="100000">
                <a:schemeClr val="accent5"/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444" name="Arrow"/>
          <p:cNvSpPr/>
          <p:nvPr/>
        </p:nvSpPr>
        <p:spPr>
          <a:xfrm rot="10800000" flipH="1">
            <a:off x="8906542" y="6500131"/>
            <a:ext cx="5014634" cy="980441"/>
          </a:xfrm>
          <a:prstGeom prst="rightArrow">
            <a:avLst>
              <a:gd name="adj1" fmla="val 100000"/>
              <a:gd name="adj2" fmla="val 56252"/>
            </a:avLst>
          </a:prstGeom>
          <a:gradFill>
            <a:gsLst>
              <a:gs pos="0">
                <a:srgbClr val="FFFFFF"/>
              </a:gs>
              <a:gs pos="100000">
                <a:schemeClr val="accent5"/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445" name="Arrow"/>
          <p:cNvSpPr/>
          <p:nvPr/>
        </p:nvSpPr>
        <p:spPr>
          <a:xfrm rot="10800000" flipH="1">
            <a:off x="4599428" y="6494060"/>
            <a:ext cx="5014635" cy="980442"/>
          </a:xfrm>
          <a:prstGeom prst="rightArrow">
            <a:avLst>
              <a:gd name="adj1" fmla="val 100000"/>
              <a:gd name="adj2" fmla="val 56252"/>
            </a:avLst>
          </a:prstGeom>
          <a:gradFill>
            <a:gsLst>
              <a:gs pos="0">
                <a:srgbClr val="FFFFFF"/>
              </a:gs>
              <a:gs pos="100000">
                <a:schemeClr val="accent5"/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446" name="Arrow"/>
          <p:cNvSpPr/>
          <p:nvPr/>
        </p:nvSpPr>
        <p:spPr>
          <a:xfrm rot="10800000" flipH="1">
            <a:off x="410898" y="6487990"/>
            <a:ext cx="5014635" cy="980441"/>
          </a:xfrm>
          <a:prstGeom prst="rightArrow">
            <a:avLst>
              <a:gd name="adj1" fmla="val 100000"/>
              <a:gd name="adj2" fmla="val 56252"/>
            </a:avLst>
          </a:prstGeom>
          <a:gradFill>
            <a:gsLst>
              <a:gs pos="0">
                <a:srgbClr val="FFFFFF"/>
              </a:gs>
              <a:gs pos="100000">
                <a:schemeClr val="accent5"/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448" name="Line"/>
          <p:cNvSpPr/>
          <p:nvPr/>
        </p:nvSpPr>
        <p:spPr>
          <a:xfrm>
            <a:off x="3603453" y="5799599"/>
            <a:ext cx="17158241" cy="23572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8" h="20645" extrusionOk="0">
                <a:moveTo>
                  <a:pt x="0" y="10426"/>
                </a:moveTo>
                <a:lnTo>
                  <a:pt x="0" y="14638"/>
                </a:lnTo>
                <a:cubicBezTo>
                  <a:pt x="-2" y="16549"/>
                  <a:pt x="129" y="18350"/>
                  <a:pt x="352" y="19465"/>
                </a:cubicBezTo>
                <a:cubicBezTo>
                  <a:pt x="666" y="21031"/>
                  <a:pt x="1089" y="20980"/>
                  <a:pt x="1394" y="19340"/>
                </a:cubicBezTo>
                <a:lnTo>
                  <a:pt x="3993" y="1440"/>
                </a:lnTo>
                <a:cubicBezTo>
                  <a:pt x="4314" y="-448"/>
                  <a:pt x="4784" y="-462"/>
                  <a:pt x="5108" y="1407"/>
                </a:cubicBezTo>
                <a:cubicBezTo>
                  <a:pt x="5316" y="2612"/>
                  <a:pt x="5427" y="4448"/>
                  <a:pt x="5405" y="6327"/>
                </a:cubicBezTo>
                <a:lnTo>
                  <a:pt x="5409" y="14725"/>
                </a:lnTo>
                <a:cubicBezTo>
                  <a:pt x="5404" y="16495"/>
                  <a:pt x="5516" y="18183"/>
                  <a:pt x="5714" y="19298"/>
                </a:cubicBezTo>
                <a:cubicBezTo>
                  <a:pt x="6021" y="21031"/>
                  <a:pt x="6458" y="21076"/>
                  <a:pt x="6773" y="19407"/>
                </a:cubicBezTo>
                <a:lnTo>
                  <a:pt x="9384" y="1321"/>
                </a:lnTo>
                <a:cubicBezTo>
                  <a:pt x="9540" y="454"/>
                  <a:pt x="9731" y="35"/>
                  <a:pt x="9921" y="71"/>
                </a:cubicBezTo>
                <a:cubicBezTo>
                  <a:pt x="10133" y="110"/>
                  <a:pt x="10340" y="711"/>
                  <a:pt x="10504" y="1773"/>
                </a:cubicBezTo>
                <a:cubicBezTo>
                  <a:pt x="10690" y="2977"/>
                  <a:pt x="10796" y="4662"/>
                  <a:pt x="10797" y="6431"/>
                </a:cubicBezTo>
                <a:lnTo>
                  <a:pt x="10818" y="14833"/>
                </a:lnTo>
                <a:cubicBezTo>
                  <a:pt x="10813" y="16577"/>
                  <a:pt x="10924" y="18240"/>
                  <a:pt x="11119" y="19335"/>
                </a:cubicBezTo>
                <a:cubicBezTo>
                  <a:pt x="11440" y="21138"/>
                  <a:pt x="11901" y="21073"/>
                  <a:pt x="12211" y="19181"/>
                </a:cubicBezTo>
                <a:lnTo>
                  <a:pt x="13519" y="10178"/>
                </a:lnTo>
                <a:lnTo>
                  <a:pt x="14779" y="1355"/>
                </a:lnTo>
                <a:cubicBezTo>
                  <a:pt x="14945" y="440"/>
                  <a:pt x="15146" y="-11"/>
                  <a:pt x="15346" y="0"/>
                </a:cubicBezTo>
                <a:cubicBezTo>
                  <a:pt x="15533" y="10"/>
                  <a:pt x="15720" y="423"/>
                  <a:pt x="15875" y="1275"/>
                </a:cubicBezTo>
                <a:cubicBezTo>
                  <a:pt x="16069" y="2335"/>
                  <a:pt x="16181" y="3958"/>
                  <a:pt x="16179" y="5672"/>
                </a:cubicBezTo>
                <a:lnTo>
                  <a:pt x="16179" y="14597"/>
                </a:lnTo>
                <a:cubicBezTo>
                  <a:pt x="16183" y="17180"/>
                  <a:pt x="16422" y="19463"/>
                  <a:pt x="16774" y="20286"/>
                </a:cubicBezTo>
                <a:cubicBezTo>
                  <a:pt x="17082" y="21008"/>
                  <a:pt x="17422" y="20461"/>
                  <a:pt x="17654" y="18871"/>
                </a:cubicBezTo>
                <a:lnTo>
                  <a:pt x="20177" y="1740"/>
                </a:lnTo>
                <a:cubicBezTo>
                  <a:pt x="20498" y="-341"/>
                  <a:pt x="20994" y="-375"/>
                  <a:pt x="21321" y="1661"/>
                </a:cubicBezTo>
                <a:cubicBezTo>
                  <a:pt x="21501" y="2782"/>
                  <a:pt x="21598" y="4411"/>
                  <a:pt x="21585" y="6091"/>
                </a:cubicBezTo>
                <a:lnTo>
                  <a:pt x="21598" y="10298"/>
                </a:lnTo>
              </a:path>
            </a:pathLst>
          </a:custGeom>
          <a:ln w="38100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>
              <a:solidFill>
                <a:schemeClr val="bg1"/>
              </a:solidFill>
            </a:endParaRPr>
          </a:p>
        </p:txBody>
      </p:sp>
      <p:grpSp>
        <p:nvGrpSpPr>
          <p:cNvPr id="451" name="Group"/>
          <p:cNvGrpSpPr/>
          <p:nvPr/>
        </p:nvGrpSpPr>
        <p:grpSpPr>
          <a:xfrm>
            <a:off x="7264917" y="6343210"/>
            <a:ext cx="1270001" cy="1270001"/>
            <a:chOff x="0" y="0"/>
            <a:chExt cx="1270000" cy="1270000"/>
          </a:xfrm>
        </p:grpSpPr>
        <p:sp>
          <p:nvSpPr>
            <p:cNvPr id="449" name="Circle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0" name="2"/>
            <p:cNvSpPr txBox="1"/>
            <p:nvPr/>
          </p:nvSpPr>
          <p:spPr>
            <a:xfrm>
              <a:off x="352638" y="375681"/>
              <a:ext cx="590126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454" name="Group"/>
          <p:cNvGrpSpPr/>
          <p:nvPr/>
        </p:nvGrpSpPr>
        <p:grpSpPr>
          <a:xfrm>
            <a:off x="2951438" y="6343210"/>
            <a:ext cx="1270001" cy="1270001"/>
            <a:chOff x="0" y="0"/>
            <a:chExt cx="1270000" cy="1270000"/>
          </a:xfrm>
        </p:grpSpPr>
        <p:sp>
          <p:nvSpPr>
            <p:cNvPr id="452" name="Circle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3" name="1"/>
            <p:cNvSpPr txBox="1"/>
            <p:nvPr/>
          </p:nvSpPr>
          <p:spPr>
            <a:xfrm>
              <a:off x="352638" y="375681"/>
              <a:ext cx="590126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457" name="Group"/>
          <p:cNvGrpSpPr/>
          <p:nvPr/>
        </p:nvGrpSpPr>
        <p:grpSpPr>
          <a:xfrm>
            <a:off x="11548629" y="6343210"/>
            <a:ext cx="1270001" cy="1270001"/>
            <a:chOff x="0" y="0"/>
            <a:chExt cx="1270000" cy="1270000"/>
          </a:xfrm>
        </p:grpSpPr>
        <p:sp>
          <p:nvSpPr>
            <p:cNvPr id="455" name="Circle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6" name="3"/>
            <p:cNvSpPr txBox="1"/>
            <p:nvPr/>
          </p:nvSpPr>
          <p:spPr>
            <a:xfrm>
              <a:off x="352638" y="375681"/>
              <a:ext cx="590126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460" name="Group"/>
          <p:cNvGrpSpPr/>
          <p:nvPr/>
        </p:nvGrpSpPr>
        <p:grpSpPr>
          <a:xfrm>
            <a:off x="15796414" y="6343210"/>
            <a:ext cx="1270001" cy="1270001"/>
            <a:chOff x="0" y="0"/>
            <a:chExt cx="1270000" cy="1270000"/>
          </a:xfrm>
        </p:grpSpPr>
        <p:sp>
          <p:nvSpPr>
            <p:cNvPr id="458" name="Circle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9" name="4"/>
            <p:cNvSpPr txBox="1"/>
            <p:nvPr/>
          </p:nvSpPr>
          <p:spPr>
            <a:xfrm>
              <a:off x="352638" y="375681"/>
              <a:ext cx="590126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463" name="Group"/>
          <p:cNvGrpSpPr/>
          <p:nvPr/>
        </p:nvGrpSpPr>
        <p:grpSpPr>
          <a:xfrm>
            <a:off x="20094998" y="6343210"/>
            <a:ext cx="1270001" cy="1270001"/>
            <a:chOff x="0" y="0"/>
            <a:chExt cx="1270000" cy="1270000"/>
          </a:xfrm>
        </p:grpSpPr>
        <p:sp>
          <p:nvSpPr>
            <p:cNvPr id="461" name="Circle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62" name="5"/>
            <p:cNvSpPr txBox="1"/>
            <p:nvPr/>
          </p:nvSpPr>
          <p:spPr>
            <a:xfrm>
              <a:off x="352638" y="375681"/>
              <a:ext cx="590126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464" name="Data collection"/>
          <p:cNvSpPr txBox="1"/>
          <p:nvPr/>
        </p:nvSpPr>
        <p:spPr>
          <a:xfrm>
            <a:off x="1812843" y="8438129"/>
            <a:ext cx="354719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Data collection</a:t>
            </a:r>
          </a:p>
        </p:txBody>
      </p:sp>
      <p:sp>
        <p:nvSpPr>
          <p:cNvPr id="465" name="Collecting data on key market indicators, such as sales data, consumer demographics, and industry performance metrics."/>
          <p:cNvSpPr txBox="1"/>
          <p:nvPr/>
        </p:nvSpPr>
        <p:spPr>
          <a:xfrm>
            <a:off x="1650780" y="8906675"/>
            <a:ext cx="3871318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Collecting data on key market indicators, such as sales data, consumer demographics, and industry performance metrics.</a:t>
            </a:r>
          </a:p>
        </p:txBody>
      </p:sp>
      <p:sp>
        <p:nvSpPr>
          <p:cNvPr id="466" name="Data analysis"/>
          <p:cNvSpPr txBox="1"/>
          <p:nvPr/>
        </p:nvSpPr>
        <p:spPr>
          <a:xfrm>
            <a:off x="6126322" y="8438129"/>
            <a:ext cx="354719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Data analysis</a:t>
            </a:r>
          </a:p>
        </p:txBody>
      </p:sp>
      <p:sp>
        <p:nvSpPr>
          <p:cNvPr id="467" name="Analyzing the data to identify patterns, trends, and correlations. This may involve using statistical tools such as regression analysis and time series analysis."/>
          <p:cNvSpPr txBox="1"/>
          <p:nvPr/>
        </p:nvSpPr>
        <p:spPr>
          <a:xfrm>
            <a:off x="5964259" y="8906675"/>
            <a:ext cx="3871318" cy="2687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Analyzing the data to identify patterns, trends, and correlations. This may involve using statistical tools such as regression analysis and time series analysis.</a:t>
            </a:r>
          </a:p>
        </p:txBody>
      </p:sp>
      <p:sp>
        <p:nvSpPr>
          <p:cNvPr id="468" name="Identifying market trends"/>
          <p:cNvSpPr txBox="1"/>
          <p:nvPr/>
        </p:nvSpPr>
        <p:spPr>
          <a:xfrm>
            <a:off x="10040294" y="8438129"/>
            <a:ext cx="430341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Identifying market trends</a:t>
            </a:r>
          </a:p>
        </p:txBody>
      </p:sp>
      <p:sp>
        <p:nvSpPr>
          <p:cNvPr id="469" name="Using the results of the data analysis to identify key market trends, such as changes in consumer behavior, market demand, and industry performance."/>
          <p:cNvSpPr txBox="1"/>
          <p:nvPr/>
        </p:nvSpPr>
        <p:spPr>
          <a:xfrm>
            <a:off x="10256341" y="8906675"/>
            <a:ext cx="3871318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Using the results of the data analysis to identify key market trends, such as changes in consumer behavior, market demand, and industry performance.</a:t>
            </a:r>
          </a:p>
        </p:txBody>
      </p:sp>
      <p:sp>
        <p:nvSpPr>
          <p:cNvPr id="470" name="Forecasting"/>
          <p:cNvSpPr txBox="1"/>
          <p:nvPr/>
        </p:nvSpPr>
        <p:spPr>
          <a:xfrm>
            <a:off x="14657818" y="8438129"/>
            <a:ext cx="354719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Forecasting</a:t>
            </a:r>
          </a:p>
        </p:txBody>
      </p:sp>
      <p:sp>
        <p:nvSpPr>
          <p:cNvPr id="471" name="Using the identified trends to make informed predictions about future market conditions."/>
          <p:cNvSpPr txBox="1"/>
          <p:nvPr/>
        </p:nvSpPr>
        <p:spPr>
          <a:xfrm>
            <a:off x="14495755" y="8906675"/>
            <a:ext cx="3871318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Using the identified trends to make informed predictions about future market conditions.</a:t>
            </a:r>
          </a:p>
        </p:txBody>
      </p:sp>
      <p:sp>
        <p:nvSpPr>
          <p:cNvPr id="472" name="Strategy development"/>
          <p:cNvSpPr txBox="1"/>
          <p:nvPr/>
        </p:nvSpPr>
        <p:spPr>
          <a:xfrm>
            <a:off x="18960465" y="8438129"/>
            <a:ext cx="3547192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Strategy development</a:t>
            </a:r>
          </a:p>
        </p:txBody>
      </p:sp>
      <p:sp>
        <p:nvSpPr>
          <p:cNvPr id="473" name="Using the results of the market trend analysis to inform business strategy and decision-making."/>
          <p:cNvSpPr txBox="1"/>
          <p:nvPr/>
        </p:nvSpPr>
        <p:spPr>
          <a:xfrm>
            <a:off x="18798402" y="8906675"/>
            <a:ext cx="3871319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Using the results of the market trend analysis to inform business strategy and decision-making.</a:t>
            </a:r>
          </a:p>
        </p:txBody>
      </p:sp>
      <p:sp>
        <p:nvSpPr>
          <p:cNvPr id="474" name="Market trend analysis is a framework that involves analyzing historical data and current market conditions to identify patterns and trends in consumer behavior, market demand, and industry performance. A market trend analysis can be used to identify both"/>
          <p:cNvSpPr txBox="1"/>
          <p:nvPr/>
        </p:nvSpPr>
        <p:spPr>
          <a:xfrm>
            <a:off x="1562337" y="2704923"/>
            <a:ext cx="21259326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4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Market trend analysis is a framework that involves analyzing historical data and current market conditions to identify patterns and trends in consumer behavior, market demand, and industry performance. A market trend analysis can be used to identify both short-term and long-term trends, and to make informed predictions about future market conditions.</a:t>
            </a:r>
          </a:p>
        </p:txBody>
      </p:sp>
      <p:sp>
        <p:nvSpPr>
          <p:cNvPr id="475" name="Venn diagram"/>
          <p:cNvSpPr txBox="1"/>
          <p:nvPr/>
        </p:nvSpPr>
        <p:spPr>
          <a:xfrm>
            <a:off x="4829833" y="1521349"/>
            <a:ext cx="14724334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Market trend analysis framework</a:t>
            </a:r>
          </a:p>
        </p:txBody>
      </p:sp>
      <p:sp>
        <p:nvSpPr>
          <p:cNvPr id="476" name="There are several steps involved in conducting a market trend analysis:"/>
          <p:cNvSpPr txBox="1"/>
          <p:nvPr/>
        </p:nvSpPr>
        <p:spPr>
          <a:xfrm>
            <a:off x="4975538" y="4528486"/>
            <a:ext cx="14432922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>
                <a:solidFill>
                  <a:srgbClr val="000000"/>
                </a:solidFill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There are several steps involved in conducting a market trend analysis: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190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6</cp:revision>
  <dcterms:modified xsi:type="dcterms:W3CDTF">2023-02-23T16:13:43Z</dcterms:modified>
</cp:coreProperties>
</file>