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2"/>
  </p:normalViewPr>
  <p:slideViewPr>
    <p:cSldViewPr snapToGrid="0">
      <p:cViewPr varScale="1">
        <p:scale>
          <a:sx n="51" d="100"/>
          <a:sy n="51" d="100"/>
        </p:scale>
        <p:origin x="9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5108045" y="12413670"/>
            <a:ext cx="643984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Market Segmentation and Analysis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2788830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t>Fortum</a:t>
            </a:r>
            <a:r>
              <a:rPr>
                <a:latin typeface="+mn-lt"/>
                <a:ea typeface="+mn-ea"/>
                <a:cs typeface="+mn-cs"/>
                <a:sym typeface="DM Sans Regular"/>
              </a:rPr>
              <a:t> Themes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6" name="Group"/>
          <p:cNvGrpSpPr/>
          <p:nvPr/>
        </p:nvGrpSpPr>
        <p:grpSpPr>
          <a:xfrm>
            <a:off x="6991177" y="1644833"/>
            <a:ext cx="10273935" cy="10273934"/>
            <a:chOff x="0" y="0"/>
            <a:chExt cx="10273933" cy="10273933"/>
          </a:xfrm>
        </p:grpSpPr>
        <p:sp>
          <p:nvSpPr>
            <p:cNvPr id="720" name="Circle"/>
            <p:cNvSpPr/>
            <p:nvPr/>
          </p:nvSpPr>
          <p:spPr>
            <a:xfrm>
              <a:off x="1398726" y="1398726"/>
              <a:ext cx="7476482" cy="7476482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21" name="Circle"/>
            <p:cNvSpPr/>
            <p:nvPr/>
          </p:nvSpPr>
          <p:spPr>
            <a:xfrm>
              <a:off x="1113701" y="1113701"/>
              <a:ext cx="8046530" cy="8046531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  <a:alpha val="77386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22" name="Circle"/>
            <p:cNvSpPr/>
            <p:nvPr/>
          </p:nvSpPr>
          <p:spPr>
            <a:xfrm>
              <a:off x="839233" y="839233"/>
              <a:ext cx="8595467" cy="8595467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  <a:alpha val="60816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23" name="Circle"/>
            <p:cNvSpPr/>
            <p:nvPr/>
          </p:nvSpPr>
          <p:spPr>
            <a:xfrm>
              <a:off x="564766" y="564766"/>
              <a:ext cx="9144401" cy="9144401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  <a:alpha val="39017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24" name="Circle"/>
            <p:cNvSpPr/>
            <p:nvPr/>
          </p:nvSpPr>
          <p:spPr>
            <a:xfrm>
              <a:off x="269187" y="269187"/>
              <a:ext cx="9735559" cy="9735559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  <a:alpha val="21545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25" name="Circle"/>
            <p:cNvSpPr/>
            <p:nvPr/>
          </p:nvSpPr>
          <p:spPr>
            <a:xfrm>
              <a:off x="0" y="0"/>
              <a:ext cx="10273934" cy="10273934"/>
            </a:xfrm>
            <a:prstGeom prst="ellipse">
              <a:avLst/>
            </a:prstGeom>
            <a:noFill/>
            <a:ln w="25400" cap="flat">
              <a:solidFill>
                <a:schemeClr val="accent6">
                  <a:lumOff val="16690"/>
                  <a:alpha val="7634"/>
                </a:scheme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728" name="Circle"/>
          <p:cNvSpPr/>
          <p:nvPr/>
        </p:nvSpPr>
        <p:spPr>
          <a:xfrm>
            <a:off x="13812445" y="3262520"/>
            <a:ext cx="1831197" cy="1831198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29" name="Circle"/>
          <p:cNvSpPr/>
          <p:nvPr/>
        </p:nvSpPr>
        <p:spPr>
          <a:xfrm>
            <a:off x="8603167" y="3262520"/>
            <a:ext cx="1831197" cy="1831198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0" name="Circle"/>
          <p:cNvSpPr/>
          <p:nvPr/>
        </p:nvSpPr>
        <p:spPr>
          <a:xfrm>
            <a:off x="13823336" y="8450605"/>
            <a:ext cx="1831197" cy="1831198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1" name="Circle"/>
          <p:cNvSpPr/>
          <p:nvPr/>
        </p:nvSpPr>
        <p:spPr>
          <a:xfrm>
            <a:off x="8614058" y="8450605"/>
            <a:ext cx="1831198" cy="1831198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2" name="Shape"/>
          <p:cNvSpPr/>
          <p:nvPr/>
        </p:nvSpPr>
        <p:spPr>
          <a:xfrm>
            <a:off x="12161481" y="3317081"/>
            <a:ext cx="3418286" cy="3401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407"/>
                </a:lnTo>
                <a:cubicBezTo>
                  <a:pt x="1840" y="14478"/>
                  <a:pt x="3659" y="15211"/>
                  <a:pt x="5063" y="16622"/>
                </a:cubicBezTo>
                <a:cubicBezTo>
                  <a:pt x="6440" y="18005"/>
                  <a:pt x="7167" y="19789"/>
                  <a:pt x="7263" y="21600"/>
                </a:cubicBezTo>
                <a:lnTo>
                  <a:pt x="21600" y="21600"/>
                </a:lnTo>
                <a:cubicBezTo>
                  <a:pt x="21541" y="18330"/>
                  <a:pt x="20756" y="15075"/>
                  <a:pt x="19258" y="12088"/>
                </a:cubicBezTo>
                <a:cubicBezTo>
                  <a:pt x="16570" y="13354"/>
                  <a:pt x="13270" y="12880"/>
                  <a:pt x="11050" y="10649"/>
                </a:cubicBezTo>
                <a:cubicBezTo>
                  <a:pt x="8824" y="8412"/>
                  <a:pt x="8356" y="5086"/>
                  <a:pt x="9628" y="2382"/>
                </a:cubicBezTo>
                <a:cubicBezTo>
                  <a:pt x="6608" y="841"/>
                  <a:pt x="3309" y="44"/>
                  <a:pt x="0" y="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3" name="Shape"/>
          <p:cNvSpPr/>
          <p:nvPr/>
        </p:nvSpPr>
        <p:spPr>
          <a:xfrm>
            <a:off x="8651122" y="3317875"/>
            <a:ext cx="3383360" cy="3400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338" y="75"/>
                  <a:pt x="15092" y="867"/>
                  <a:pt x="12114" y="2367"/>
                </a:cubicBezTo>
                <a:cubicBezTo>
                  <a:pt x="13405" y="5074"/>
                  <a:pt x="12934" y="8406"/>
                  <a:pt x="10682" y="10646"/>
                </a:cubicBezTo>
                <a:cubicBezTo>
                  <a:pt x="8434" y="12884"/>
                  <a:pt x="5090" y="13354"/>
                  <a:pt x="2372" y="12076"/>
                </a:cubicBezTo>
                <a:cubicBezTo>
                  <a:pt x="854" y="15066"/>
                  <a:pt x="60" y="18326"/>
                  <a:pt x="0" y="21600"/>
                </a:cubicBezTo>
                <a:lnTo>
                  <a:pt x="14485" y="21600"/>
                </a:lnTo>
                <a:cubicBezTo>
                  <a:pt x="14582" y="19789"/>
                  <a:pt x="15317" y="18005"/>
                  <a:pt x="16707" y="16621"/>
                </a:cubicBezTo>
                <a:cubicBezTo>
                  <a:pt x="18070" y="15266"/>
                  <a:pt x="19818" y="14535"/>
                  <a:pt x="21600" y="14415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4" name="Shape"/>
          <p:cNvSpPr/>
          <p:nvPr/>
        </p:nvSpPr>
        <p:spPr>
          <a:xfrm>
            <a:off x="8651122" y="6845300"/>
            <a:ext cx="3383360" cy="3400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0" y="3263"/>
                  <a:pt x="849" y="6512"/>
                  <a:pt x="2356" y="9494"/>
                </a:cubicBezTo>
                <a:cubicBezTo>
                  <a:pt x="3368" y="9003"/>
                  <a:pt x="4467" y="8748"/>
                  <a:pt x="5569" y="8748"/>
                </a:cubicBezTo>
                <a:cubicBezTo>
                  <a:pt x="7445" y="8748"/>
                  <a:pt x="9320" y="9459"/>
                  <a:pt x="10751" y="10883"/>
                </a:cubicBezTo>
                <a:cubicBezTo>
                  <a:pt x="13025" y="13146"/>
                  <a:pt x="13485" y="16524"/>
                  <a:pt x="12144" y="19245"/>
                </a:cubicBezTo>
                <a:cubicBezTo>
                  <a:pt x="15114" y="20736"/>
                  <a:pt x="18349" y="21525"/>
                  <a:pt x="21600" y="21600"/>
                </a:cubicBezTo>
                <a:lnTo>
                  <a:pt x="21600" y="7185"/>
                </a:lnTo>
                <a:cubicBezTo>
                  <a:pt x="19818" y="7065"/>
                  <a:pt x="18070" y="6334"/>
                  <a:pt x="16707" y="4979"/>
                </a:cubicBezTo>
                <a:cubicBezTo>
                  <a:pt x="15317" y="3595"/>
                  <a:pt x="14582" y="1811"/>
                  <a:pt x="144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5" name="Shape"/>
          <p:cNvSpPr/>
          <p:nvPr/>
        </p:nvSpPr>
        <p:spPr>
          <a:xfrm>
            <a:off x="12161481" y="6845300"/>
            <a:ext cx="3418286" cy="3401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63" y="0"/>
                </a:moveTo>
                <a:cubicBezTo>
                  <a:pt x="7167" y="1811"/>
                  <a:pt x="6440" y="3595"/>
                  <a:pt x="5063" y="4978"/>
                </a:cubicBezTo>
                <a:cubicBezTo>
                  <a:pt x="3659" y="6389"/>
                  <a:pt x="1840" y="7122"/>
                  <a:pt x="0" y="7193"/>
                </a:cubicBezTo>
                <a:lnTo>
                  <a:pt x="0" y="21600"/>
                </a:lnTo>
                <a:cubicBezTo>
                  <a:pt x="3339" y="21556"/>
                  <a:pt x="6669" y="20744"/>
                  <a:pt x="9710" y="19175"/>
                </a:cubicBezTo>
                <a:cubicBezTo>
                  <a:pt x="8422" y="16466"/>
                  <a:pt x="8887" y="13125"/>
                  <a:pt x="11120" y="10881"/>
                </a:cubicBezTo>
                <a:cubicBezTo>
                  <a:pt x="12536" y="9457"/>
                  <a:pt x="14392" y="8746"/>
                  <a:pt x="16248" y="8746"/>
                </a:cubicBezTo>
                <a:cubicBezTo>
                  <a:pt x="17293" y="8746"/>
                  <a:pt x="18334" y="8981"/>
                  <a:pt x="19300" y="9431"/>
                </a:cubicBezTo>
                <a:cubicBezTo>
                  <a:pt x="20772" y="6467"/>
                  <a:pt x="21541" y="3240"/>
                  <a:pt x="21600" y="0"/>
                </a:cubicBezTo>
                <a:lnTo>
                  <a:pt x="7263" y="0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6" name="Market…"/>
          <p:cNvSpPr txBox="1"/>
          <p:nvPr/>
        </p:nvSpPr>
        <p:spPr>
          <a:xfrm>
            <a:off x="10798261" y="6299200"/>
            <a:ext cx="2659766" cy="902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26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Market</a:t>
            </a:r>
          </a:p>
          <a:p>
            <a:pPr>
              <a:defRPr sz="26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Analysis</a:t>
            </a:r>
          </a:p>
        </p:txBody>
      </p:sp>
      <p:sp>
        <p:nvSpPr>
          <p:cNvPr id="737" name="Retain &amp; Grow"/>
          <p:cNvSpPr txBox="1"/>
          <p:nvPr/>
        </p:nvSpPr>
        <p:spPr>
          <a:xfrm>
            <a:off x="8627442" y="5525008"/>
            <a:ext cx="2068605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Retain &amp; Grow</a:t>
            </a:r>
          </a:p>
        </p:txBody>
      </p:sp>
      <p:sp>
        <p:nvSpPr>
          <p:cNvPr id="738" name="Optimize &amp; Measure"/>
          <p:cNvSpPr txBox="1"/>
          <p:nvPr/>
        </p:nvSpPr>
        <p:spPr>
          <a:xfrm>
            <a:off x="13430127" y="5525008"/>
            <a:ext cx="2068605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Optimize &amp; Measure</a:t>
            </a:r>
          </a:p>
        </p:txBody>
      </p:sp>
      <p:sp>
        <p:nvSpPr>
          <p:cNvPr id="739" name="Convert"/>
          <p:cNvSpPr txBox="1"/>
          <p:nvPr/>
        </p:nvSpPr>
        <p:spPr>
          <a:xfrm>
            <a:off x="8646029" y="7096257"/>
            <a:ext cx="206860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Convert</a:t>
            </a:r>
          </a:p>
        </p:txBody>
      </p:sp>
      <p:sp>
        <p:nvSpPr>
          <p:cNvPr id="740" name="Acquire"/>
          <p:cNvSpPr txBox="1"/>
          <p:nvPr/>
        </p:nvSpPr>
        <p:spPr>
          <a:xfrm>
            <a:off x="13448713" y="7096257"/>
            <a:ext cx="206860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bg1"/>
                </a:solidFill>
              </a:rPr>
              <a:t>Acquire</a:t>
            </a:r>
          </a:p>
        </p:txBody>
      </p:sp>
      <p:sp>
        <p:nvSpPr>
          <p:cNvPr id="741" name="Freeform 768"/>
          <p:cNvSpPr/>
          <p:nvPr/>
        </p:nvSpPr>
        <p:spPr>
          <a:xfrm>
            <a:off x="9234401" y="3807242"/>
            <a:ext cx="688661" cy="58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35" y="0"/>
                </a:moveTo>
                <a:cubicBezTo>
                  <a:pt x="13314" y="0"/>
                  <a:pt x="12240" y="1255"/>
                  <a:pt x="12240" y="2798"/>
                </a:cubicBezTo>
                <a:lnTo>
                  <a:pt x="12240" y="10096"/>
                </a:lnTo>
                <a:lnTo>
                  <a:pt x="14400" y="7846"/>
                </a:lnTo>
                <a:lnTo>
                  <a:pt x="19189" y="7846"/>
                </a:lnTo>
                <a:cubicBezTo>
                  <a:pt x="20510" y="7846"/>
                  <a:pt x="21600" y="6591"/>
                  <a:pt x="21600" y="5048"/>
                </a:cubicBezTo>
                <a:lnTo>
                  <a:pt x="21600" y="2798"/>
                </a:lnTo>
                <a:cubicBezTo>
                  <a:pt x="21600" y="1256"/>
                  <a:pt x="20510" y="0"/>
                  <a:pt x="19189" y="0"/>
                </a:cubicBezTo>
                <a:lnTo>
                  <a:pt x="14635" y="0"/>
                </a:lnTo>
                <a:close/>
                <a:moveTo>
                  <a:pt x="8749" y="1683"/>
                </a:moveTo>
                <a:cubicBezTo>
                  <a:pt x="6297" y="1683"/>
                  <a:pt x="4320" y="4011"/>
                  <a:pt x="4320" y="6877"/>
                </a:cubicBezTo>
                <a:cubicBezTo>
                  <a:pt x="4320" y="9742"/>
                  <a:pt x="6298" y="12053"/>
                  <a:pt x="8749" y="12053"/>
                </a:cubicBezTo>
                <a:cubicBezTo>
                  <a:pt x="9585" y="12053"/>
                  <a:pt x="10367" y="11790"/>
                  <a:pt x="11035" y="11321"/>
                </a:cubicBezTo>
                <a:lnTo>
                  <a:pt x="11035" y="2433"/>
                </a:lnTo>
                <a:cubicBezTo>
                  <a:pt x="10367" y="1963"/>
                  <a:pt x="9585" y="1683"/>
                  <a:pt x="8749" y="1683"/>
                </a:cubicBezTo>
                <a:close/>
                <a:moveTo>
                  <a:pt x="14635" y="1957"/>
                </a:moveTo>
                <a:lnTo>
                  <a:pt x="19189" y="1957"/>
                </a:lnTo>
                <a:cubicBezTo>
                  <a:pt x="19580" y="1957"/>
                  <a:pt x="19909" y="2342"/>
                  <a:pt x="19909" y="2798"/>
                </a:cubicBezTo>
                <a:lnTo>
                  <a:pt x="19909" y="5048"/>
                </a:lnTo>
                <a:cubicBezTo>
                  <a:pt x="19910" y="5504"/>
                  <a:pt x="19579" y="5889"/>
                  <a:pt x="19189" y="5889"/>
                </a:cubicBezTo>
                <a:lnTo>
                  <a:pt x="13915" y="5889"/>
                </a:lnTo>
                <a:lnTo>
                  <a:pt x="13915" y="2798"/>
                </a:lnTo>
                <a:cubicBezTo>
                  <a:pt x="13915" y="2342"/>
                  <a:pt x="14244" y="1957"/>
                  <a:pt x="14635" y="1957"/>
                </a:cubicBezTo>
                <a:close/>
                <a:moveTo>
                  <a:pt x="5995" y="13461"/>
                </a:moveTo>
                <a:cubicBezTo>
                  <a:pt x="2694" y="13461"/>
                  <a:pt x="0" y="15233"/>
                  <a:pt x="0" y="17393"/>
                </a:cubicBezTo>
                <a:lnTo>
                  <a:pt x="0" y="21600"/>
                </a:lnTo>
                <a:lnTo>
                  <a:pt x="6871" y="21600"/>
                </a:lnTo>
                <a:lnTo>
                  <a:pt x="7920" y="17942"/>
                </a:lnTo>
                <a:lnTo>
                  <a:pt x="6480" y="15418"/>
                </a:lnTo>
                <a:lnTo>
                  <a:pt x="10800" y="15418"/>
                </a:lnTo>
                <a:lnTo>
                  <a:pt x="9360" y="17942"/>
                </a:lnTo>
                <a:lnTo>
                  <a:pt x="10393" y="21600"/>
                </a:lnTo>
                <a:lnTo>
                  <a:pt x="17514" y="21600"/>
                </a:lnTo>
                <a:lnTo>
                  <a:pt x="17514" y="17393"/>
                </a:lnTo>
                <a:cubicBezTo>
                  <a:pt x="17514" y="15233"/>
                  <a:pt x="14820" y="13461"/>
                  <a:pt x="11520" y="13461"/>
                </a:cubicBezTo>
                <a:lnTo>
                  <a:pt x="5995" y="1346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42" name="Freeform 661"/>
          <p:cNvSpPr/>
          <p:nvPr/>
        </p:nvSpPr>
        <p:spPr>
          <a:xfrm>
            <a:off x="9232975" y="8995885"/>
            <a:ext cx="648814" cy="664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43" name="Freeform 665"/>
          <p:cNvSpPr/>
          <p:nvPr/>
        </p:nvSpPr>
        <p:spPr>
          <a:xfrm>
            <a:off x="14407660" y="9052542"/>
            <a:ext cx="713351" cy="601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75" y="0"/>
                </a:moveTo>
                <a:cubicBezTo>
                  <a:pt x="5338" y="0"/>
                  <a:pt x="4160" y="1376"/>
                  <a:pt x="4160" y="3080"/>
                </a:cubicBezTo>
                <a:cubicBezTo>
                  <a:pt x="4160" y="4783"/>
                  <a:pt x="5338" y="6180"/>
                  <a:pt x="6775" y="6180"/>
                </a:cubicBezTo>
                <a:cubicBezTo>
                  <a:pt x="7050" y="6180"/>
                  <a:pt x="7308" y="6112"/>
                  <a:pt x="7557" y="6019"/>
                </a:cubicBezTo>
                <a:lnTo>
                  <a:pt x="8474" y="7750"/>
                </a:lnTo>
                <a:cubicBezTo>
                  <a:pt x="7753" y="8486"/>
                  <a:pt x="7285" y="9574"/>
                  <a:pt x="7285" y="10790"/>
                </a:cubicBezTo>
                <a:cubicBezTo>
                  <a:pt x="7285" y="12039"/>
                  <a:pt x="7769" y="13155"/>
                  <a:pt x="8525" y="13890"/>
                </a:cubicBezTo>
                <a:lnTo>
                  <a:pt x="7591" y="15581"/>
                </a:lnTo>
                <a:cubicBezTo>
                  <a:pt x="7330" y="15476"/>
                  <a:pt x="7066" y="15420"/>
                  <a:pt x="6775" y="15420"/>
                </a:cubicBezTo>
                <a:cubicBezTo>
                  <a:pt x="5339" y="15420"/>
                  <a:pt x="4160" y="16796"/>
                  <a:pt x="4160" y="18500"/>
                </a:cubicBezTo>
                <a:cubicBezTo>
                  <a:pt x="4160" y="20203"/>
                  <a:pt x="5338" y="21600"/>
                  <a:pt x="6775" y="21600"/>
                </a:cubicBezTo>
                <a:cubicBezTo>
                  <a:pt x="8212" y="21600"/>
                  <a:pt x="9374" y="20203"/>
                  <a:pt x="9374" y="18500"/>
                </a:cubicBezTo>
                <a:cubicBezTo>
                  <a:pt x="9374" y="17698"/>
                  <a:pt x="9117" y="16975"/>
                  <a:pt x="8694" y="16426"/>
                </a:cubicBezTo>
                <a:lnTo>
                  <a:pt x="9679" y="14635"/>
                </a:lnTo>
                <a:cubicBezTo>
                  <a:pt x="9994" y="14749"/>
                  <a:pt x="10318" y="14816"/>
                  <a:pt x="10664" y="14816"/>
                </a:cubicBezTo>
                <a:cubicBezTo>
                  <a:pt x="12310" y="14816"/>
                  <a:pt x="13689" y="13420"/>
                  <a:pt x="13992" y="11575"/>
                </a:cubicBezTo>
                <a:lnTo>
                  <a:pt x="16421" y="11575"/>
                </a:lnTo>
                <a:cubicBezTo>
                  <a:pt x="16610" y="13059"/>
                  <a:pt x="17698" y="14192"/>
                  <a:pt x="19002" y="14192"/>
                </a:cubicBezTo>
                <a:cubicBezTo>
                  <a:pt x="20439" y="14192"/>
                  <a:pt x="21600" y="12815"/>
                  <a:pt x="21600" y="11112"/>
                </a:cubicBezTo>
                <a:cubicBezTo>
                  <a:pt x="21600" y="9409"/>
                  <a:pt x="20439" y="8012"/>
                  <a:pt x="19002" y="8012"/>
                </a:cubicBezTo>
                <a:cubicBezTo>
                  <a:pt x="17886" y="8012"/>
                  <a:pt x="16926" y="8854"/>
                  <a:pt x="16557" y="10025"/>
                </a:cubicBezTo>
                <a:lnTo>
                  <a:pt x="13992" y="10025"/>
                </a:lnTo>
                <a:cubicBezTo>
                  <a:pt x="13689" y="8180"/>
                  <a:pt x="12310" y="6784"/>
                  <a:pt x="10664" y="6784"/>
                </a:cubicBezTo>
                <a:cubicBezTo>
                  <a:pt x="10289" y="6784"/>
                  <a:pt x="9931" y="6872"/>
                  <a:pt x="9594" y="7005"/>
                </a:cubicBezTo>
                <a:lnTo>
                  <a:pt x="8660" y="5214"/>
                </a:lnTo>
                <a:cubicBezTo>
                  <a:pt x="9103" y="4661"/>
                  <a:pt x="9374" y="3902"/>
                  <a:pt x="9374" y="3080"/>
                </a:cubicBezTo>
                <a:cubicBezTo>
                  <a:pt x="9374" y="1376"/>
                  <a:pt x="8213" y="0"/>
                  <a:pt x="6775" y="0"/>
                </a:cubicBezTo>
                <a:close/>
                <a:moveTo>
                  <a:pt x="14570" y="0"/>
                </a:moveTo>
                <a:cubicBezTo>
                  <a:pt x="13133" y="0"/>
                  <a:pt x="11972" y="1376"/>
                  <a:pt x="11972" y="3080"/>
                </a:cubicBezTo>
                <a:cubicBezTo>
                  <a:pt x="11972" y="4784"/>
                  <a:pt x="13133" y="6180"/>
                  <a:pt x="14570" y="6180"/>
                </a:cubicBezTo>
                <a:cubicBezTo>
                  <a:pt x="16007" y="6180"/>
                  <a:pt x="17168" y="4784"/>
                  <a:pt x="17168" y="3080"/>
                </a:cubicBezTo>
                <a:cubicBezTo>
                  <a:pt x="17168" y="1376"/>
                  <a:pt x="16007" y="0"/>
                  <a:pt x="14570" y="0"/>
                </a:cubicBezTo>
                <a:close/>
                <a:moveTo>
                  <a:pt x="2598" y="8012"/>
                </a:moveTo>
                <a:cubicBezTo>
                  <a:pt x="1161" y="8012"/>
                  <a:pt x="0" y="9408"/>
                  <a:pt x="0" y="11112"/>
                </a:cubicBezTo>
                <a:cubicBezTo>
                  <a:pt x="0" y="12816"/>
                  <a:pt x="1161" y="14192"/>
                  <a:pt x="2598" y="14192"/>
                </a:cubicBezTo>
                <a:cubicBezTo>
                  <a:pt x="4035" y="14192"/>
                  <a:pt x="5213" y="12816"/>
                  <a:pt x="5213" y="11112"/>
                </a:cubicBezTo>
                <a:cubicBezTo>
                  <a:pt x="5213" y="9408"/>
                  <a:pt x="4035" y="8012"/>
                  <a:pt x="2598" y="8012"/>
                </a:cubicBezTo>
                <a:close/>
                <a:moveTo>
                  <a:pt x="10664" y="8334"/>
                </a:moveTo>
                <a:cubicBezTo>
                  <a:pt x="11812" y="8334"/>
                  <a:pt x="12753" y="9429"/>
                  <a:pt x="12753" y="10790"/>
                </a:cubicBezTo>
                <a:cubicBezTo>
                  <a:pt x="12753" y="12151"/>
                  <a:pt x="11812" y="13266"/>
                  <a:pt x="10664" y="13266"/>
                </a:cubicBezTo>
                <a:cubicBezTo>
                  <a:pt x="9516" y="13266"/>
                  <a:pt x="8592" y="12151"/>
                  <a:pt x="8592" y="10790"/>
                </a:cubicBezTo>
                <a:cubicBezTo>
                  <a:pt x="8592" y="9429"/>
                  <a:pt x="9516" y="8334"/>
                  <a:pt x="10664" y="8334"/>
                </a:cubicBezTo>
                <a:close/>
                <a:moveTo>
                  <a:pt x="14570" y="15420"/>
                </a:moveTo>
                <a:cubicBezTo>
                  <a:pt x="13133" y="15420"/>
                  <a:pt x="11972" y="16796"/>
                  <a:pt x="11972" y="18500"/>
                </a:cubicBezTo>
                <a:cubicBezTo>
                  <a:pt x="11972" y="20204"/>
                  <a:pt x="13133" y="21600"/>
                  <a:pt x="14570" y="21600"/>
                </a:cubicBezTo>
                <a:cubicBezTo>
                  <a:pt x="16007" y="21600"/>
                  <a:pt x="17168" y="20204"/>
                  <a:pt x="17168" y="18500"/>
                </a:cubicBezTo>
                <a:cubicBezTo>
                  <a:pt x="17168" y="16796"/>
                  <a:pt x="16007" y="15420"/>
                  <a:pt x="14570" y="1542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44" name="Freeform 673"/>
          <p:cNvSpPr/>
          <p:nvPr/>
        </p:nvSpPr>
        <p:spPr>
          <a:xfrm>
            <a:off x="14404968" y="3794852"/>
            <a:ext cx="667934" cy="664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92" y="0"/>
                </a:moveTo>
                <a:cubicBezTo>
                  <a:pt x="16558" y="0"/>
                  <a:pt x="16132" y="69"/>
                  <a:pt x="15731" y="179"/>
                </a:cubicBezTo>
                <a:lnTo>
                  <a:pt x="15731" y="1234"/>
                </a:lnTo>
                <a:cubicBezTo>
                  <a:pt x="15291" y="1390"/>
                  <a:pt x="14898" y="1618"/>
                  <a:pt x="14551" y="1916"/>
                </a:cubicBezTo>
                <a:lnTo>
                  <a:pt x="13646" y="1397"/>
                </a:lnTo>
                <a:cubicBezTo>
                  <a:pt x="13050" y="1990"/>
                  <a:pt x="12604" y="2734"/>
                  <a:pt x="12384" y="3573"/>
                </a:cubicBezTo>
                <a:lnTo>
                  <a:pt x="13290" y="4093"/>
                </a:lnTo>
                <a:cubicBezTo>
                  <a:pt x="13249" y="4317"/>
                  <a:pt x="13225" y="4555"/>
                  <a:pt x="13225" y="4791"/>
                </a:cubicBezTo>
                <a:cubicBezTo>
                  <a:pt x="13225" y="5027"/>
                  <a:pt x="13249" y="5249"/>
                  <a:pt x="13290" y="5473"/>
                </a:cubicBezTo>
                <a:lnTo>
                  <a:pt x="12384" y="6009"/>
                </a:lnTo>
                <a:cubicBezTo>
                  <a:pt x="12604" y="6848"/>
                  <a:pt x="13050" y="7592"/>
                  <a:pt x="13646" y="8185"/>
                </a:cubicBezTo>
                <a:lnTo>
                  <a:pt x="14551" y="7666"/>
                </a:lnTo>
                <a:cubicBezTo>
                  <a:pt x="14898" y="7964"/>
                  <a:pt x="15292" y="8192"/>
                  <a:pt x="15731" y="8348"/>
                </a:cubicBezTo>
                <a:lnTo>
                  <a:pt x="15731" y="9403"/>
                </a:lnTo>
                <a:cubicBezTo>
                  <a:pt x="16132" y="9513"/>
                  <a:pt x="16558" y="9582"/>
                  <a:pt x="16992" y="9582"/>
                </a:cubicBezTo>
                <a:cubicBezTo>
                  <a:pt x="17426" y="9582"/>
                  <a:pt x="17837" y="9513"/>
                  <a:pt x="18237" y="9403"/>
                </a:cubicBezTo>
                <a:lnTo>
                  <a:pt x="18237" y="8348"/>
                </a:lnTo>
                <a:cubicBezTo>
                  <a:pt x="18677" y="8192"/>
                  <a:pt x="19087" y="7964"/>
                  <a:pt x="19434" y="7666"/>
                </a:cubicBezTo>
                <a:lnTo>
                  <a:pt x="20339" y="8185"/>
                </a:lnTo>
                <a:cubicBezTo>
                  <a:pt x="20935" y="7592"/>
                  <a:pt x="21380" y="6848"/>
                  <a:pt x="21600" y="6009"/>
                </a:cubicBezTo>
                <a:lnTo>
                  <a:pt x="20678" y="5473"/>
                </a:lnTo>
                <a:cubicBezTo>
                  <a:pt x="20720" y="5249"/>
                  <a:pt x="20759" y="5027"/>
                  <a:pt x="20759" y="4791"/>
                </a:cubicBezTo>
                <a:cubicBezTo>
                  <a:pt x="20759" y="4556"/>
                  <a:pt x="20736" y="4316"/>
                  <a:pt x="20695" y="4093"/>
                </a:cubicBezTo>
                <a:lnTo>
                  <a:pt x="21600" y="3573"/>
                </a:lnTo>
                <a:cubicBezTo>
                  <a:pt x="21380" y="2734"/>
                  <a:pt x="20935" y="1990"/>
                  <a:pt x="20339" y="1397"/>
                </a:cubicBezTo>
                <a:lnTo>
                  <a:pt x="19434" y="1916"/>
                </a:lnTo>
                <a:cubicBezTo>
                  <a:pt x="19087" y="1618"/>
                  <a:pt x="18677" y="1390"/>
                  <a:pt x="18237" y="1234"/>
                </a:cubicBezTo>
                <a:lnTo>
                  <a:pt x="18237" y="179"/>
                </a:lnTo>
                <a:cubicBezTo>
                  <a:pt x="17837" y="68"/>
                  <a:pt x="17426" y="0"/>
                  <a:pt x="16992" y="0"/>
                </a:cubicBezTo>
                <a:close/>
                <a:moveTo>
                  <a:pt x="16992" y="3021"/>
                </a:moveTo>
                <a:cubicBezTo>
                  <a:pt x="17961" y="3021"/>
                  <a:pt x="18738" y="3817"/>
                  <a:pt x="18738" y="4791"/>
                </a:cubicBezTo>
                <a:cubicBezTo>
                  <a:pt x="18738" y="5765"/>
                  <a:pt x="17961" y="6561"/>
                  <a:pt x="16992" y="6561"/>
                </a:cubicBezTo>
                <a:cubicBezTo>
                  <a:pt x="16022" y="6561"/>
                  <a:pt x="15230" y="5765"/>
                  <a:pt x="15230" y="4791"/>
                </a:cubicBezTo>
                <a:cubicBezTo>
                  <a:pt x="15230" y="3817"/>
                  <a:pt x="16022" y="3021"/>
                  <a:pt x="16992" y="3021"/>
                </a:cubicBezTo>
                <a:close/>
                <a:moveTo>
                  <a:pt x="8779" y="6123"/>
                </a:moveTo>
                <a:lnTo>
                  <a:pt x="8326" y="7341"/>
                </a:lnTo>
                <a:cubicBezTo>
                  <a:pt x="7800" y="7291"/>
                  <a:pt x="7270" y="7297"/>
                  <a:pt x="6758" y="7373"/>
                </a:cubicBezTo>
                <a:lnTo>
                  <a:pt x="6241" y="6204"/>
                </a:lnTo>
                <a:cubicBezTo>
                  <a:pt x="5070" y="6435"/>
                  <a:pt x="3963" y="6920"/>
                  <a:pt x="3023" y="7633"/>
                </a:cubicBezTo>
                <a:lnTo>
                  <a:pt x="3557" y="8819"/>
                </a:lnTo>
                <a:cubicBezTo>
                  <a:pt x="3158" y="9150"/>
                  <a:pt x="2789" y="9530"/>
                  <a:pt x="2474" y="9955"/>
                </a:cubicBezTo>
                <a:lnTo>
                  <a:pt x="1261" y="9485"/>
                </a:lnTo>
                <a:cubicBezTo>
                  <a:pt x="932" y="9970"/>
                  <a:pt x="668" y="10499"/>
                  <a:pt x="453" y="11060"/>
                </a:cubicBezTo>
                <a:cubicBezTo>
                  <a:pt x="240" y="11621"/>
                  <a:pt x="82" y="12201"/>
                  <a:pt x="0" y="12781"/>
                </a:cubicBezTo>
                <a:lnTo>
                  <a:pt x="1213" y="13252"/>
                </a:lnTo>
                <a:cubicBezTo>
                  <a:pt x="1163" y="13781"/>
                  <a:pt x="1185" y="14297"/>
                  <a:pt x="1261" y="14811"/>
                </a:cubicBezTo>
                <a:lnTo>
                  <a:pt x="81" y="15347"/>
                </a:lnTo>
                <a:cubicBezTo>
                  <a:pt x="193" y="15923"/>
                  <a:pt x="354" y="16487"/>
                  <a:pt x="598" y="17036"/>
                </a:cubicBezTo>
                <a:cubicBezTo>
                  <a:pt x="842" y="17586"/>
                  <a:pt x="1152" y="18094"/>
                  <a:pt x="1504" y="18563"/>
                </a:cubicBezTo>
                <a:lnTo>
                  <a:pt x="2684" y="18043"/>
                </a:lnTo>
                <a:cubicBezTo>
                  <a:pt x="3013" y="18444"/>
                  <a:pt x="3391" y="18799"/>
                  <a:pt x="3816" y="19115"/>
                </a:cubicBezTo>
                <a:lnTo>
                  <a:pt x="3363" y="20333"/>
                </a:lnTo>
                <a:cubicBezTo>
                  <a:pt x="3847" y="20661"/>
                  <a:pt x="4356" y="20946"/>
                  <a:pt x="4915" y="21162"/>
                </a:cubicBezTo>
                <a:cubicBezTo>
                  <a:pt x="5472" y="21376"/>
                  <a:pt x="6047" y="21518"/>
                  <a:pt x="6629" y="21600"/>
                </a:cubicBezTo>
                <a:lnTo>
                  <a:pt x="7098" y="20382"/>
                </a:lnTo>
                <a:cubicBezTo>
                  <a:pt x="7624" y="20432"/>
                  <a:pt x="8154" y="20426"/>
                  <a:pt x="8666" y="20349"/>
                </a:cubicBezTo>
                <a:lnTo>
                  <a:pt x="9183" y="21519"/>
                </a:lnTo>
                <a:cubicBezTo>
                  <a:pt x="10354" y="21288"/>
                  <a:pt x="11445" y="20786"/>
                  <a:pt x="12384" y="20073"/>
                </a:cubicBezTo>
                <a:lnTo>
                  <a:pt x="11867" y="18904"/>
                </a:lnTo>
                <a:cubicBezTo>
                  <a:pt x="12266" y="18573"/>
                  <a:pt x="12635" y="18194"/>
                  <a:pt x="12950" y="17767"/>
                </a:cubicBezTo>
                <a:lnTo>
                  <a:pt x="14147" y="18238"/>
                </a:lnTo>
                <a:cubicBezTo>
                  <a:pt x="14476" y="17753"/>
                  <a:pt x="14756" y="17224"/>
                  <a:pt x="14971" y="16663"/>
                </a:cubicBezTo>
                <a:cubicBezTo>
                  <a:pt x="15186" y="16102"/>
                  <a:pt x="15326" y="15522"/>
                  <a:pt x="15408" y="14941"/>
                </a:cubicBezTo>
                <a:lnTo>
                  <a:pt x="14195" y="14470"/>
                </a:lnTo>
                <a:cubicBezTo>
                  <a:pt x="14245" y="13942"/>
                  <a:pt x="14239" y="13425"/>
                  <a:pt x="14163" y="12911"/>
                </a:cubicBezTo>
                <a:lnTo>
                  <a:pt x="15343" y="12375"/>
                </a:lnTo>
                <a:cubicBezTo>
                  <a:pt x="15231" y="11800"/>
                  <a:pt x="15053" y="11236"/>
                  <a:pt x="14810" y="10686"/>
                </a:cubicBezTo>
                <a:cubicBezTo>
                  <a:pt x="14566" y="10137"/>
                  <a:pt x="14271" y="9629"/>
                  <a:pt x="13920" y="9160"/>
                </a:cubicBezTo>
                <a:lnTo>
                  <a:pt x="12724" y="9679"/>
                </a:lnTo>
                <a:cubicBezTo>
                  <a:pt x="12395" y="9279"/>
                  <a:pt x="12017" y="8924"/>
                  <a:pt x="11592" y="8608"/>
                </a:cubicBezTo>
                <a:lnTo>
                  <a:pt x="12061" y="7389"/>
                </a:lnTo>
                <a:cubicBezTo>
                  <a:pt x="11576" y="7062"/>
                  <a:pt x="11052" y="6777"/>
                  <a:pt x="10493" y="6561"/>
                </a:cubicBezTo>
                <a:cubicBezTo>
                  <a:pt x="9936" y="6346"/>
                  <a:pt x="9361" y="6205"/>
                  <a:pt x="8779" y="6123"/>
                </a:cubicBezTo>
                <a:close/>
                <a:moveTo>
                  <a:pt x="7599" y="10329"/>
                </a:moveTo>
                <a:cubicBezTo>
                  <a:pt x="8055" y="10314"/>
                  <a:pt x="8520" y="10398"/>
                  <a:pt x="8973" y="10573"/>
                </a:cubicBezTo>
                <a:cubicBezTo>
                  <a:pt x="10784" y="11270"/>
                  <a:pt x="11689" y="13301"/>
                  <a:pt x="10994" y="15120"/>
                </a:cubicBezTo>
                <a:cubicBezTo>
                  <a:pt x="10299" y="16939"/>
                  <a:pt x="8263" y="17848"/>
                  <a:pt x="6451" y="17150"/>
                </a:cubicBezTo>
                <a:cubicBezTo>
                  <a:pt x="4642" y="16452"/>
                  <a:pt x="3735" y="14422"/>
                  <a:pt x="4430" y="12603"/>
                </a:cubicBezTo>
                <a:cubicBezTo>
                  <a:pt x="4951" y="11238"/>
                  <a:pt x="6231" y="10376"/>
                  <a:pt x="7599" y="1032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745" name="Shape"/>
          <p:cNvSpPr/>
          <p:nvPr/>
        </p:nvSpPr>
        <p:spPr>
          <a:xfrm>
            <a:off x="2565837" y="2075656"/>
            <a:ext cx="5903120" cy="4204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8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6" name="E-mail Marketing…"/>
          <p:cNvSpPr txBox="1"/>
          <p:nvPr/>
        </p:nvSpPr>
        <p:spPr>
          <a:xfrm>
            <a:off x="3350359" y="2544031"/>
            <a:ext cx="3726606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E-mail Marketing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Choice &amp; Convenience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Loyalty Programs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Dynamic Pricing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Personalization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Referrals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Customer Service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Personalization</a:t>
            </a:r>
          </a:p>
        </p:txBody>
      </p:sp>
      <p:sp>
        <p:nvSpPr>
          <p:cNvPr id="747" name="Shape"/>
          <p:cNvSpPr/>
          <p:nvPr/>
        </p:nvSpPr>
        <p:spPr>
          <a:xfrm>
            <a:off x="2565837" y="7287593"/>
            <a:ext cx="5903120" cy="4204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8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8" name="E-mail Marketing…"/>
          <p:cNvSpPr txBox="1"/>
          <p:nvPr/>
        </p:nvSpPr>
        <p:spPr>
          <a:xfrm>
            <a:off x="3370976" y="7523300"/>
            <a:ext cx="3726606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E-mail Marketing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Targeting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Promotions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Customer Support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Usability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Payment Options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Search Market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Copy writing</a:t>
            </a:r>
          </a:p>
          <a:p>
            <a:pPr algn="r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3rd Party Certification</a:t>
            </a:r>
          </a:p>
        </p:txBody>
      </p:sp>
      <p:sp>
        <p:nvSpPr>
          <p:cNvPr id="749" name="Shape"/>
          <p:cNvSpPr/>
          <p:nvPr/>
        </p:nvSpPr>
        <p:spPr>
          <a:xfrm flipH="1">
            <a:off x="15915044" y="2067185"/>
            <a:ext cx="5903119" cy="4204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8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750" name="Customer Surveys…"/>
          <p:cNvSpPr txBox="1"/>
          <p:nvPr/>
        </p:nvSpPr>
        <p:spPr>
          <a:xfrm>
            <a:off x="17431456" y="2582131"/>
            <a:ext cx="3726607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Customer Surveys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Web Analytics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Competitor Analytics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Product SWOT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Site Usability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Site Performance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Online Surveys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Company Culture</a:t>
            </a:r>
          </a:p>
        </p:txBody>
      </p:sp>
      <p:sp>
        <p:nvSpPr>
          <p:cNvPr id="751" name="Shape"/>
          <p:cNvSpPr/>
          <p:nvPr/>
        </p:nvSpPr>
        <p:spPr>
          <a:xfrm flipH="1">
            <a:off x="15915044" y="7202327"/>
            <a:ext cx="5903119" cy="4204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8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2" name="Search Marketing…"/>
          <p:cNvSpPr txBox="1"/>
          <p:nvPr/>
        </p:nvSpPr>
        <p:spPr>
          <a:xfrm>
            <a:off x="17431456" y="7520423"/>
            <a:ext cx="3726607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Search Marketing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E-mail Marketing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Advertising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Affiliate Marketing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Shopping Comparison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Partnerships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Peer-to-Peer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Content Distribution</a:t>
            </a:r>
          </a:p>
          <a:p>
            <a:pPr algn="l"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>
                <a:solidFill>
                  <a:schemeClr val="tx2"/>
                </a:solidFill>
              </a:rPr>
              <a:t>Aggregations</a:t>
            </a:r>
          </a:p>
        </p:txBody>
      </p:sp>
      <p:sp>
        <p:nvSpPr>
          <p:cNvPr id="753" name="Venn diagram"/>
          <p:cNvSpPr txBox="1"/>
          <p:nvPr/>
        </p:nvSpPr>
        <p:spPr>
          <a:xfrm>
            <a:off x="10152651" y="12413670"/>
            <a:ext cx="6206572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400">
                <a:solidFill>
                  <a:srgbClr val="A7A7A7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* Market analysis and marketing activity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</Words>
  <Application>Microsoft Macintosh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2023-02-23T16:17:24Z</dcterms:modified>
</cp:coreProperties>
</file>