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65" r:id="rId2"/>
  </p:sldIdLst>
  <p:sldSz cx="9144000" cy="5143500" type="screen16x9"/>
  <p:notesSz cx="6858000" cy="9144000"/>
  <p:embeddedFontLst>
    <p:embeddedFont>
      <p:font typeface="DM Sans" pitchFamily="2" charset="77"/>
      <p:regular r:id="rId4"/>
      <p:bold r:id="rId5"/>
      <p:italic r:id="rId6"/>
      <p:boldItalic r:id="rId7"/>
    </p:embeddedFont>
    <p:embeddedFont>
      <p:font typeface="DM Sans Medium" pitchFamily="2" charset="77"/>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E0C18C2-E041-4510-90A5-2E2D27BDE68C}">
  <a:tblStyle styleId="{EE0C18C2-E041-4510-90A5-2E2D27BDE68C}" styleName="Table_0">
    <a:wholeTbl>
      <a:tcTxStyle b="off" i="off">
        <a:font>
          <a:latin typeface="DM Sans Medium"/>
          <a:ea typeface="DM Sans Medium"/>
          <a:cs typeface="DM Sans Medium"/>
        </a:font>
        <a:srgbClr val="000000"/>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solidFill>
        </a:fill>
      </a:tcStyle>
    </a:wholeTbl>
    <a:band1H>
      <a:tcTxStyle/>
      <a:tcStyle>
        <a:tcBdr/>
      </a:tcStyle>
    </a:band1H>
    <a:band2H>
      <a:tcTxStyle b="off" i="off"/>
      <a:tcStyle>
        <a:tcBdr/>
        <a:fill>
          <a:solidFill>
            <a:srgbClr val="E3E5E8"/>
          </a:solidFill>
        </a:fill>
      </a:tcStyle>
    </a:band2H>
    <a:band1V>
      <a:tcTxStyle/>
      <a:tcStyle>
        <a:tcBdr/>
      </a:tcStyle>
    </a:band1V>
    <a:band2V>
      <a:tcTxStyle/>
      <a:tcStyle>
        <a:tcBdr/>
      </a:tcStyle>
    </a:band2V>
    <a:lastCol>
      <a:tcTxStyle/>
      <a:tcStyle>
        <a:tcBdr/>
      </a:tcStyle>
    </a:lastCol>
    <a:firstCol>
      <a:tcTxStyle b="on" i="off">
        <a:font>
          <a:latin typeface="DM Sans Bold"/>
          <a:ea typeface="DM Sans Bold"/>
          <a:cs typeface="DM Sans Bold"/>
        </a:font>
        <a:srgbClr val="FFFFFF"/>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309D78"/>
          </a:solidFill>
        </a:fill>
      </a:tcStyle>
    </a:firstCol>
    <a:lastRow>
      <a:tcTxStyle b="off" i="off">
        <a:font>
          <a:latin typeface="DM Sans Medium"/>
          <a:ea typeface="DM Sans Medium"/>
          <a:cs typeface="DM Sans Medium"/>
        </a:font>
        <a:srgbClr val="000000"/>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rgbClr val="3797C6"/>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solidFill>
        </a:fill>
      </a:tcStyle>
    </a:lastRow>
    <a:seCell>
      <a:tcTxStyle/>
      <a:tcStyle>
        <a:tcBdr/>
      </a:tcStyle>
    </a:seCell>
    <a:swCell>
      <a:tcTxStyle/>
      <a:tcStyle>
        <a:tcBdr/>
      </a:tcStyle>
    </a:swCell>
    <a:firstRow>
      <a:tcTxStyle b="on" i="off">
        <a:font>
          <a:latin typeface="DM Sans Bold"/>
          <a:ea typeface="DM Sans Bold"/>
          <a:cs typeface="DM Sans Bold"/>
        </a:font>
        <a:srgbClr val="FFFFFF"/>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227058"/>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4"/>
  </p:normalViewPr>
  <p:slideViewPr>
    <p:cSldViewPr snapToGrid="0">
      <p:cViewPr varScale="1">
        <p:scale>
          <a:sx n="141" d="100"/>
          <a:sy n="141" d="100"/>
        </p:scale>
        <p:origin x="80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g22a81abe0a6_2_66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3" name="Google Shape;723;g22a81abe0a6_2_6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ide with logo">
  <p:cSld name="Side with logo">
    <p:spTree>
      <p:nvGrpSpPr>
        <p:cNvPr id="1" name="Shape 56"/>
        <p:cNvGrpSpPr/>
        <p:nvPr/>
      </p:nvGrpSpPr>
      <p:grpSpPr>
        <a:xfrm>
          <a:off x="0" y="0"/>
          <a:ext cx="0" cy="0"/>
          <a:chOff x="0" y="0"/>
          <a:chExt cx="0" cy="0"/>
        </a:xfrm>
      </p:grpSpPr>
      <p:cxnSp>
        <p:nvCxnSpPr>
          <p:cNvPr id="57" name="Google Shape;57;p15"/>
          <p:cNvCxnSpPr/>
          <p:nvPr/>
        </p:nvCxnSpPr>
        <p:spPr>
          <a:xfrm>
            <a:off x="8220770" y="4655288"/>
            <a:ext cx="0" cy="185414"/>
          </a:xfrm>
          <a:prstGeom prst="straightConnector1">
            <a:avLst/>
          </a:prstGeom>
          <a:noFill/>
          <a:ln w="25400" cap="flat" cmpd="sng">
            <a:solidFill>
              <a:schemeClr val="accent6"/>
            </a:solidFill>
            <a:prstDash val="solid"/>
            <a:miter lim="400000"/>
            <a:headEnd type="none" w="sm" len="sm"/>
            <a:tailEnd type="none" w="sm" len="sm"/>
          </a:ln>
        </p:spPr>
      </p:cxnSp>
      <p:sp>
        <p:nvSpPr>
          <p:cNvPr id="58" name="Google Shape;58;p15"/>
          <p:cNvSpPr txBox="1"/>
          <p:nvPr/>
        </p:nvSpPr>
        <p:spPr>
          <a:xfrm>
            <a:off x="6318992" y="4655126"/>
            <a:ext cx="1761468" cy="185738"/>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rgbClr val="656565"/>
              </a:buClr>
              <a:buSzPts val="900"/>
              <a:buFont typeface="DM Sans"/>
              <a:buNone/>
            </a:pPr>
            <a:r>
              <a:rPr lang="en-GB" sz="900" b="0" i="0" u="none" strike="noStrike" cap="none">
                <a:solidFill>
                  <a:srgbClr val="656565"/>
                </a:solidFill>
                <a:latin typeface="DM Sans"/>
                <a:ea typeface="DM Sans"/>
                <a:cs typeface="DM Sans"/>
                <a:sym typeface="DM Sans"/>
              </a:rPr>
              <a:t>MVP Minimum Viable Product</a:t>
            </a:r>
            <a:endParaRPr sz="500"/>
          </a:p>
        </p:txBody>
      </p:sp>
      <p:sp>
        <p:nvSpPr>
          <p:cNvPr id="59" name="Google Shape;59;p15"/>
          <p:cNvSpPr txBox="1"/>
          <p:nvPr/>
        </p:nvSpPr>
        <p:spPr>
          <a:xfrm>
            <a:off x="586200" y="4655125"/>
            <a:ext cx="1530467" cy="176972"/>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rgbClr val="656565"/>
              </a:buClr>
              <a:buSzPts val="900"/>
              <a:buFont typeface="DM Sans"/>
              <a:buNone/>
            </a:pPr>
            <a:r>
              <a:rPr lang="en-GB" sz="900" b="1" i="0" u="none" strike="noStrike" cap="none" dirty="0" err="1">
                <a:solidFill>
                  <a:srgbClr val="656565"/>
                </a:solidFill>
                <a:latin typeface="DM Sans"/>
                <a:ea typeface="DM Sans"/>
                <a:cs typeface="DM Sans"/>
                <a:sym typeface="DM Sans"/>
              </a:rPr>
              <a:t>HiSlide.io</a:t>
            </a:r>
            <a:r>
              <a:rPr lang="en-GB" sz="900" b="0" i="0" u="none" strike="noStrike" cap="none" dirty="0">
                <a:solidFill>
                  <a:srgbClr val="656565"/>
                </a:solidFill>
                <a:latin typeface="DM Sans"/>
                <a:ea typeface="DM Sans"/>
                <a:cs typeface="DM Sans"/>
                <a:sym typeface="DM Sans"/>
              </a:rPr>
              <a:t> Templates</a:t>
            </a:r>
            <a:endParaRPr sz="500" dirty="0"/>
          </a:p>
        </p:txBody>
      </p:sp>
      <p:sp>
        <p:nvSpPr>
          <p:cNvPr id="60" name="Google Shape;60;p1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535353"/>
              </a:buClr>
              <a:buSzPts val="900"/>
              <a:buFont typeface="DM Sans"/>
              <a:buNone/>
              <a:defRPr>
                <a:solidFill>
                  <a:srgbClr val="535353"/>
                </a:solidFill>
              </a:defRPr>
            </a:lvl1pPr>
            <a:lvl2pPr marL="0" lvl="1" indent="0" algn="ctr">
              <a:lnSpc>
                <a:spcPct val="100000"/>
              </a:lnSpc>
              <a:spcBef>
                <a:spcPts val="0"/>
              </a:spcBef>
              <a:spcAft>
                <a:spcPts val="0"/>
              </a:spcAft>
              <a:buClr>
                <a:srgbClr val="535353"/>
              </a:buClr>
              <a:buSzPts val="900"/>
              <a:buFont typeface="DM Sans"/>
              <a:buNone/>
              <a:defRPr>
                <a:solidFill>
                  <a:srgbClr val="535353"/>
                </a:solidFill>
              </a:defRPr>
            </a:lvl2pPr>
            <a:lvl3pPr marL="0" lvl="2" indent="0" algn="ctr">
              <a:lnSpc>
                <a:spcPct val="100000"/>
              </a:lnSpc>
              <a:spcBef>
                <a:spcPts val="0"/>
              </a:spcBef>
              <a:spcAft>
                <a:spcPts val="0"/>
              </a:spcAft>
              <a:buClr>
                <a:srgbClr val="535353"/>
              </a:buClr>
              <a:buSzPts val="900"/>
              <a:buFont typeface="DM Sans"/>
              <a:buNone/>
              <a:defRPr>
                <a:solidFill>
                  <a:srgbClr val="535353"/>
                </a:solidFill>
              </a:defRPr>
            </a:lvl3pPr>
            <a:lvl4pPr marL="0" lvl="3" indent="0" algn="ctr">
              <a:lnSpc>
                <a:spcPct val="100000"/>
              </a:lnSpc>
              <a:spcBef>
                <a:spcPts val="0"/>
              </a:spcBef>
              <a:spcAft>
                <a:spcPts val="0"/>
              </a:spcAft>
              <a:buClr>
                <a:srgbClr val="535353"/>
              </a:buClr>
              <a:buSzPts val="900"/>
              <a:buFont typeface="DM Sans"/>
              <a:buNone/>
              <a:defRPr>
                <a:solidFill>
                  <a:srgbClr val="535353"/>
                </a:solidFill>
              </a:defRPr>
            </a:lvl4pPr>
            <a:lvl5pPr marL="0" lvl="4" indent="0" algn="ctr">
              <a:lnSpc>
                <a:spcPct val="100000"/>
              </a:lnSpc>
              <a:spcBef>
                <a:spcPts val="0"/>
              </a:spcBef>
              <a:spcAft>
                <a:spcPts val="0"/>
              </a:spcAft>
              <a:buClr>
                <a:srgbClr val="535353"/>
              </a:buClr>
              <a:buSzPts val="900"/>
              <a:buFont typeface="DM Sans"/>
              <a:buNone/>
              <a:defRPr>
                <a:solidFill>
                  <a:srgbClr val="535353"/>
                </a:solidFill>
              </a:defRPr>
            </a:lvl5pPr>
            <a:lvl6pPr marL="0" lvl="5" indent="0" algn="ctr">
              <a:lnSpc>
                <a:spcPct val="100000"/>
              </a:lnSpc>
              <a:spcBef>
                <a:spcPts val="0"/>
              </a:spcBef>
              <a:spcAft>
                <a:spcPts val="0"/>
              </a:spcAft>
              <a:buClr>
                <a:srgbClr val="535353"/>
              </a:buClr>
              <a:buSzPts val="900"/>
              <a:buFont typeface="DM Sans"/>
              <a:buNone/>
              <a:defRPr>
                <a:solidFill>
                  <a:srgbClr val="535353"/>
                </a:solidFill>
              </a:defRPr>
            </a:lvl6pPr>
            <a:lvl7pPr marL="0" lvl="6" indent="0" algn="ctr">
              <a:lnSpc>
                <a:spcPct val="100000"/>
              </a:lnSpc>
              <a:spcBef>
                <a:spcPts val="0"/>
              </a:spcBef>
              <a:spcAft>
                <a:spcPts val="0"/>
              </a:spcAft>
              <a:buClr>
                <a:srgbClr val="535353"/>
              </a:buClr>
              <a:buSzPts val="900"/>
              <a:buFont typeface="DM Sans"/>
              <a:buNone/>
              <a:defRPr>
                <a:solidFill>
                  <a:srgbClr val="535353"/>
                </a:solidFill>
              </a:defRPr>
            </a:lvl7pPr>
            <a:lvl8pPr marL="0" lvl="7" indent="0" algn="ctr">
              <a:lnSpc>
                <a:spcPct val="100000"/>
              </a:lnSpc>
              <a:spcBef>
                <a:spcPts val="0"/>
              </a:spcBef>
              <a:spcAft>
                <a:spcPts val="0"/>
              </a:spcAft>
              <a:buClr>
                <a:srgbClr val="535353"/>
              </a:buClr>
              <a:buSzPts val="900"/>
              <a:buFont typeface="DM Sans"/>
              <a:buNone/>
              <a:defRPr>
                <a:solidFill>
                  <a:srgbClr val="535353"/>
                </a:solidFill>
              </a:defRPr>
            </a:lvl8pPr>
            <a:lvl9pPr marL="0" lvl="8" indent="0" algn="ctr">
              <a:lnSpc>
                <a:spcPct val="100000"/>
              </a:lnSpc>
              <a:spcBef>
                <a:spcPts val="0"/>
              </a:spcBef>
              <a:spcAft>
                <a:spcPts val="0"/>
              </a:spcAft>
              <a:buClr>
                <a:srgbClr val="535353"/>
              </a:buClr>
              <a:buSzPts val="900"/>
              <a:buFont typeface="DM Sans"/>
              <a:buNone/>
              <a:defRPr>
                <a:solidFill>
                  <a:srgbClr val="535353"/>
                </a:solidFill>
              </a:defRPr>
            </a:lvl9pPr>
          </a:lstStyle>
          <a:p>
            <a:pPr marL="0" lvl="0" indent="0" algn="ctr" rtl="0">
              <a:spcBef>
                <a:spcPts val="0"/>
              </a:spcBef>
              <a:spcAft>
                <a:spcPts val="0"/>
              </a:spcAft>
              <a:buNone/>
            </a:pPr>
            <a:fld id="{00000000-1234-1234-1234-123412341234}" type="slidenum">
              <a:rPr lang="en-GB"/>
              <a:t>‹#›</a:t>
            </a:fld>
            <a:endParaRPr sz="900" b="0" i="0" u="none" strike="noStrike" cap="none">
              <a:latin typeface="DM Sans"/>
              <a:ea typeface="DM Sans"/>
              <a:cs typeface="DM Sans"/>
              <a:sym typeface="DM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69056"/>
            <a:ext cx="8229600" cy="1131094"/>
          </a:xfrm>
          <a:prstGeom prst="rect">
            <a:avLst/>
          </a:prstGeom>
          <a:noFill/>
          <a:ln>
            <a:noFill/>
          </a:ln>
        </p:spPr>
        <p:txBody>
          <a:bodyPr spcFirstLastPara="1" wrap="square" lIns="17150" tIns="17150" rIns="17150" bIns="17150" anchor="ctr" anchorCtr="0">
            <a:noAutofit/>
          </a:bodyPr>
          <a:lstStyle>
            <a:lvl1pPr marR="0" lvl="0"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1pPr>
            <a:lvl2pPr marR="0" lvl="1"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2pPr>
            <a:lvl3pPr marR="0" lvl="2"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3pPr>
            <a:lvl4pPr marR="0" lvl="3"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4pPr>
            <a:lvl5pPr marR="0" lvl="4"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5pPr>
            <a:lvl6pPr marR="0" lvl="5"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6pPr>
            <a:lvl7pPr marR="0" lvl="6"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7pPr>
            <a:lvl8pPr marR="0" lvl="7"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8pPr>
            <a:lvl9pPr marR="0" lvl="8"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9pPr>
          </a:lstStyle>
          <a:p>
            <a:endParaRPr/>
          </a:p>
        </p:txBody>
      </p:sp>
      <p:sp>
        <p:nvSpPr>
          <p:cNvPr id="52" name="Google Shape;52;p13"/>
          <p:cNvSpPr txBox="1">
            <a:spLocks noGrp="1"/>
          </p:cNvSpPr>
          <p:nvPr>
            <p:ph type="body" idx="1"/>
          </p:nvPr>
        </p:nvSpPr>
        <p:spPr>
          <a:xfrm>
            <a:off x="457200" y="1200150"/>
            <a:ext cx="8229600" cy="3943350"/>
          </a:xfrm>
          <a:prstGeom prst="rect">
            <a:avLst/>
          </a:prstGeom>
          <a:noFill/>
          <a:ln>
            <a:noFill/>
          </a:ln>
        </p:spPr>
        <p:txBody>
          <a:bodyPr spcFirstLastPara="1" wrap="square" lIns="17150" tIns="17150" rIns="17150" bIns="17150" anchor="t" anchorCtr="0">
            <a:noAutofit/>
          </a:bodyPr>
          <a:lstStyle>
            <a:lvl1pPr marL="457200" marR="0" lvl="0"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1pPr>
            <a:lvl2pPr marL="914400" marR="0" lvl="1"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2pPr>
            <a:lvl3pPr marL="1371600" marR="0" lvl="2"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3pPr>
            <a:lvl4pPr marL="1828800" marR="0" lvl="3"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4pPr>
            <a:lvl5pPr marL="2286000" marR="0" lvl="4"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5pPr>
            <a:lvl6pPr marL="2743200" marR="0" lvl="5"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6pPr>
            <a:lvl7pPr marL="3200400" marR="0" lvl="6"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7pPr>
            <a:lvl8pPr marL="3657600" marR="0" lvl="7"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8pPr>
            <a:lvl9pPr marL="4114800" marR="0" lvl="8"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9pPr>
          </a:lstStyle>
          <a:p>
            <a:endParaRPr/>
          </a:p>
        </p:txBody>
      </p:sp>
      <p:sp>
        <p:nvSpPr>
          <p:cNvPr id="53" name="Google Shape;53;p13"/>
          <p:cNvSpPr txBox="1">
            <a:spLocks noGrp="1"/>
          </p:cNvSpPr>
          <p:nvPr>
            <p:ph type="sldNum" idx="12"/>
          </p:nvPr>
        </p:nvSpPr>
        <p:spPr>
          <a:xfrm>
            <a:off x="5486400" y="4767263"/>
            <a:ext cx="2133600" cy="276225"/>
          </a:xfrm>
          <a:prstGeom prst="rect">
            <a:avLst/>
          </a:prstGeom>
          <a:noFill/>
          <a:ln>
            <a:noFill/>
          </a:ln>
        </p:spPr>
        <p:txBody>
          <a:bodyPr spcFirstLastPara="1" wrap="square" lIns="19050" tIns="19050" rIns="19050" bIns="19050" anchor="t" anchorCtr="0">
            <a:spAutoFit/>
          </a:bodyPr>
          <a:lstStyle>
            <a:lvl1pPr marL="0" marR="0" lvl="0"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1pPr>
            <a:lvl2pPr marL="0" marR="0" lvl="1"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2pPr>
            <a:lvl3pPr marL="0" marR="0" lvl="2"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3pPr>
            <a:lvl4pPr marL="0" marR="0" lvl="3"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4pPr>
            <a:lvl5pPr marL="0" marR="0" lvl="4"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5pPr>
            <a:lvl6pPr marL="0" marR="0" lvl="5"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6pPr>
            <a:lvl7pPr marL="0" marR="0" lvl="6"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7pPr>
            <a:lvl8pPr marL="0" marR="0" lvl="7"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8pPr>
            <a:lvl9pPr marL="0" marR="0" lvl="8"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2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p>
            <a:pPr marL="0" lvl="0" indent="0" algn="ctr" rtl="0">
              <a:lnSpc>
                <a:spcPct val="100000"/>
              </a:lnSpc>
              <a:spcBef>
                <a:spcPts val="0"/>
              </a:spcBef>
              <a:spcAft>
                <a:spcPts val="0"/>
              </a:spcAft>
              <a:buClr>
                <a:srgbClr val="535353"/>
              </a:buClr>
              <a:buSzPts val="900"/>
              <a:buFont typeface="DM Sans"/>
              <a:buNone/>
            </a:pPr>
            <a:fld id="{00000000-1234-1234-1234-123412341234}" type="slidenum">
              <a:rPr lang="en-GB">
                <a:solidFill>
                  <a:srgbClr val="535353"/>
                </a:solidFill>
              </a:rPr>
              <a:t>1</a:t>
            </a:fld>
            <a:endParaRPr/>
          </a:p>
        </p:txBody>
      </p:sp>
      <p:sp>
        <p:nvSpPr>
          <p:cNvPr id="726" name="Google Shape;726;p25"/>
          <p:cNvSpPr txBox="1"/>
          <p:nvPr/>
        </p:nvSpPr>
        <p:spPr>
          <a:xfrm>
            <a:off x="608000" y="913820"/>
            <a:ext cx="7912197" cy="73097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Creating a Minimum Viable Product (MVP) provides numerous advantages for businesses. First, it serves as a proof of concept for a product, helping to validate the idea and reduce the risk of investing in an unproven concept. Second, the development of a prototype allows businesses to visualize the product and make necessary changes before committing to a final version. Finally, by prioritizing essential features, MVP enables businesses to launch a product quickly and stay ahead of competitors. Additionally, the feedback obtained from early adopters can be used to refine the product and identify future features, leading to increased customer satisfaction and a better product-market fit.</a:t>
            </a:r>
            <a:endParaRPr sz="500"/>
          </a:p>
        </p:txBody>
      </p:sp>
      <p:sp>
        <p:nvSpPr>
          <p:cNvPr id="727" name="Google Shape;727;p25"/>
          <p:cNvSpPr txBox="1"/>
          <p:nvPr/>
        </p:nvSpPr>
        <p:spPr>
          <a:xfrm>
            <a:off x="609920" y="501216"/>
            <a:ext cx="5358424" cy="303929"/>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Key issues and steps in creating an MVP strategy</a:t>
            </a:r>
            <a:endParaRPr sz="500"/>
          </a:p>
        </p:txBody>
      </p:sp>
      <p:graphicFrame>
        <p:nvGraphicFramePr>
          <p:cNvPr id="728" name="Google Shape;728;p25"/>
          <p:cNvGraphicFramePr/>
          <p:nvPr/>
        </p:nvGraphicFramePr>
        <p:xfrm>
          <a:off x="615465" y="2005782"/>
          <a:ext cx="7903500" cy="2553875"/>
        </p:xfrm>
        <a:graphic>
          <a:graphicData uri="http://schemas.openxmlformats.org/drawingml/2006/table">
            <a:tbl>
              <a:tblPr bandRow="1">
                <a:noFill/>
                <a:tableStyleId>{EE0C18C2-E041-4510-90A5-2E2D27BDE68C}</a:tableStyleId>
              </a:tblPr>
              <a:tblGrid>
                <a:gridCol w="1975875">
                  <a:extLst>
                    <a:ext uri="{9D8B030D-6E8A-4147-A177-3AD203B41FA5}">
                      <a16:colId xmlns:a16="http://schemas.microsoft.com/office/drawing/2014/main" val="20000"/>
                    </a:ext>
                  </a:extLst>
                </a:gridCol>
                <a:gridCol w="1975875">
                  <a:extLst>
                    <a:ext uri="{9D8B030D-6E8A-4147-A177-3AD203B41FA5}">
                      <a16:colId xmlns:a16="http://schemas.microsoft.com/office/drawing/2014/main" val="20001"/>
                    </a:ext>
                  </a:extLst>
                </a:gridCol>
                <a:gridCol w="1975875">
                  <a:extLst>
                    <a:ext uri="{9D8B030D-6E8A-4147-A177-3AD203B41FA5}">
                      <a16:colId xmlns:a16="http://schemas.microsoft.com/office/drawing/2014/main" val="20002"/>
                    </a:ext>
                  </a:extLst>
                </a:gridCol>
                <a:gridCol w="1975875">
                  <a:extLst>
                    <a:ext uri="{9D8B030D-6E8A-4147-A177-3AD203B41FA5}">
                      <a16:colId xmlns:a16="http://schemas.microsoft.com/office/drawing/2014/main" val="20003"/>
                    </a:ext>
                  </a:extLst>
                </a:gridCol>
              </a:tblGrid>
              <a:tr h="510775">
                <a:tc>
                  <a:txBody>
                    <a:bodyPr/>
                    <a:lstStyle/>
                    <a:p>
                      <a:pPr marL="0" marR="0" lvl="0" indent="0" algn="ctr" rtl="0">
                        <a:lnSpc>
                          <a:spcPct val="100000"/>
                        </a:lnSpc>
                        <a:spcBef>
                          <a:spcPts val="0"/>
                        </a:spcBef>
                        <a:spcAft>
                          <a:spcPts val="0"/>
                        </a:spcAft>
                        <a:buClr>
                          <a:srgbClr val="535353"/>
                        </a:buClr>
                        <a:buSzPts val="900"/>
                        <a:buFont typeface="DM Sans"/>
                        <a:buNone/>
                      </a:pPr>
                      <a:endParaRPr sz="900" u="none" strike="noStrike" cap="none"/>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accent5"/>
                    </a:solidFill>
                  </a:tcPr>
                </a:tc>
                <a:tc>
                  <a:txBody>
                    <a:bodyPr/>
                    <a:lstStyle/>
                    <a:p>
                      <a:pPr marL="0" marR="0" lvl="0" indent="0" algn="ctr" rtl="0">
                        <a:lnSpc>
                          <a:spcPct val="100000"/>
                        </a:lnSpc>
                        <a:spcBef>
                          <a:spcPts val="0"/>
                        </a:spcBef>
                        <a:spcAft>
                          <a:spcPts val="0"/>
                        </a:spcAft>
                        <a:buClr>
                          <a:schemeClr val="lt1"/>
                        </a:buClr>
                        <a:buSzPts val="900"/>
                        <a:buFont typeface="DM Sans"/>
                        <a:buNone/>
                      </a:pPr>
                      <a:r>
                        <a:rPr lang="en-GB" sz="900" u="none" strike="noStrike" cap="none">
                          <a:solidFill>
                            <a:schemeClr val="lt1"/>
                          </a:solidFill>
                        </a:rPr>
                        <a:t>Proof of Concept</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accent1"/>
                    </a:solidFill>
                  </a:tcPr>
                </a:tc>
                <a:tc>
                  <a:txBody>
                    <a:bodyPr/>
                    <a:lstStyle/>
                    <a:p>
                      <a:pPr marL="0" marR="0" lvl="0" indent="0" algn="ctr" rtl="0">
                        <a:lnSpc>
                          <a:spcPct val="100000"/>
                        </a:lnSpc>
                        <a:spcBef>
                          <a:spcPts val="0"/>
                        </a:spcBef>
                        <a:spcAft>
                          <a:spcPts val="0"/>
                        </a:spcAft>
                        <a:buClr>
                          <a:schemeClr val="lt1"/>
                        </a:buClr>
                        <a:buSzPts val="900"/>
                        <a:buFont typeface="DM Sans"/>
                        <a:buNone/>
                      </a:pPr>
                      <a:r>
                        <a:rPr lang="en-GB" sz="900" u="none" strike="noStrike" cap="none">
                          <a:solidFill>
                            <a:schemeClr val="lt1"/>
                          </a:solidFill>
                        </a:rPr>
                        <a:t>Prototype</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accent2"/>
                    </a:solidFill>
                  </a:tcPr>
                </a:tc>
                <a:tc>
                  <a:txBody>
                    <a:bodyPr/>
                    <a:lstStyle/>
                    <a:p>
                      <a:pPr marL="0" marR="0" lvl="0" indent="0" algn="ctr" rtl="0">
                        <a:lnSpc>
                          <a:spcPct val="100000"/>
                        </a:lnSpc>
                        <a:spcBef>
                          <a:spcPts val="0"/>
                        </a:spcBef>
                        <a:spcAft>
                          <a:spcPts val="0"/>
                        </a:spcAft>
                        <a:buClr>
                          <a:schemeClr val="lt1"/>
                        </a:buClr>
                        <a:buSzPts val="900"/>
                        <a:buFont typeface="DM Sans"/>
                        <a:buNone/>
                      </a:pPr>
                      <a:r>
                        <a:rPr lang="en-GB" sz="900" u="none" strike="noStrike" cap="none">
                          <a:solidFill>
                            <a:schemeClr val="lt1"/>
                          </a:solidFill>
                        </a:rPr>
                        <a:t>MVP</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accent3"/>
                    </a:solidFill>
                  </a:tcPr>
                </a:tc>
                <a:extLst>
                  <a:ext uri="{0D108BD9-81ED-4DB2-BD59-A6C34878D82A}">
                    <a16:rowId xmlns:a16="http://schemas.microsoft.com/office/drawing/2014/main" val="10000"/>
                  </a:ext>
                </a:extLst>
              </a:tr>
              <a:tr h="510775">
                <a:tc>
                  <a:txBody>
                    <a:bodyPr/>
                    <a:lstStyle/>
                    <a:p>
                      <a:pPr marL="0" marR="0" lvl="0" indent="0" algn="ctr" rtl="0">
                        <a:lnSpc>
                          <a:spcPct val="100000"/>
                        </a:lnSpc>
                        <a:spcBef>
                          <a:spcPts val="0"/>
                        </a:spcBef>
                        <a:spcAft>
                          <a:spcPts val="0"/>
                        </a:spcAft>
                        <a:buClr>
                          <a:schemeClr val="dk1"/>
                        </a:buClr>
                        <a:buSzPts val="900"/>
                        <a:buFont typeface="DM Sans"/>
                        <a:buNone/>
                      </a:pPr>
                      <a:r>
                        <a:rPr lang="en-GB" sz="900" u="none" strike="noStrike" cap="none">
                          <a:solidFill>
                            <a:schemeClr val="dk1"/>
                          </a:solidFill>
                        </a:rPr>
                        <a:t>Goal</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Reduce technology risk for a specific task</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Support development decisions and decrease the number of mistakes</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Learning by collecting user feedback</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10775">
                <a:tc>
                  <a:txBody>
                    <a:bodyPr/>
                    <a:lstStyle/>
                    <a:p>
                      <a:pPr marL="0" marR="0" lvl="0" indent="0" algn="ctr" rtl="0">
                        <a:lnSpc>
                          <a:spcPct val="100000"/>
                        </a:lnSpc>
                        <a:spcBef>
                          <a:spcPts val="0"/>
                        </a:spcBef>
                        <a:spcAft>
                          <a:spcPts val="0"/>
                        </a:spcAft>
                        <a:buClr>
                          <a:schemeClr val="dk1"/>
                        </a:buClr>
                        <a:buSzPts val="900"/>
                        <a:buFont typeface="DM Sans"/>
                        <a:buNone/>
                      </a:pPr>
                      <a:r>
                        <a:rPr lang="en-GB" sz="900" u="none" strike="noStrike" cap="none">
                          <a:solidFill>
                            <a:schemeClr val="dk1"/>
                          </a:solidFill>
                        </a:rPr>
                        <a:t>How?</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Investigates the product’s one aspect</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Investigates the product’s several aspects</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Released as a public version of the product</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510775">
                <a:tc>
                  <a:txBody>
                    <a:bodyPr/>
                    <a:lstStyle/>
                    <a:p>
                      <a:pPr marL="0" marR="0" lvl="0" indent="0" algn="ctr" rtl="0">
                        <a:lnSpc>
                          <a:spcPct val="100000"/>
                        </a:lnSpc>
                        <a:spcBef>
                          <a:spcPts val="0"/>
                        </a:spcBef>
                        <a:spcAft>
                          <a:spcPts val="0"/>
                        </a:spcAft>
                        <a:buClr>
                          <a:schemeClr val="dk1"/>
                        </a:buClr>
                        <a:buSzPts val="900"/>
                        <a:buFont typeface="DM Sans"/>
                        <a:buNone/>
                      </a:pPr>
                      <a:r>
                        <a:rPr lang="en-GB" sz="900" u="none" strike="noStrike" cap="none">
                          <a:solidFill>
                            <a:schemeClr val="dk1"/>
                          </a:solidFill>
                        </a:rPr>
                        <a:t>Who uses it?</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Product team</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Product team</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Early adopters</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510775">
                <a:tc>
                  <a:txBody>
                    <a:bodyPr/>
                    <a:lstStyle/>
                    <a:p>
                      <a:pPr marL="0" marR="0" lvl="0" indent="0" algn="ctr" rtl="0">
                        <a:lnSpc>
                          <a:spcPct val="100000"/>
                        </a:lnSpc>
                        <a:spcBef>
                          <a:spcPts val="0"/>
                        </a:spcBef>
                        <a:spcAft>
                          <a:spcPts val="0"/>
                        </a:spcAft>
                        <a:buClr>
                          <a:schemeClr val="dk1"/>
                        </a:buClr>
                        <a:buSzPts val="900"/>
                        <a:buFont typeface="DM Sans"/>
                        <a:buNone/>
                      </a:pPr>
                      <a:r>
                        <a:rPr lang="en-GB" sz="900" u="none" strike="noStrike" cap="none">
                          <a:solidFill>
                            <a:schemeClr val="dk1"/>
                          </a:solidFill>
                        </a:rPr>
                        <a:t>When to use?</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When you’re not sure if your idea can be developed</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When you’re not sure if your idea will work</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2"/>
                        </a:buClr>
                        <a:buSzPts val="900"/>
                        <a:buFont typeface="DM Sans"/>
                        <a:buNone/>
                      </a:pPr>
                      <a:r>
                        <a:rPr lang="en-GB" sz="900" u="none" strike="noStrike" cap="none">
                          <a:solidFill>
                            <a:schemeClr val="dk2"/>
                          </a:solidFill>
                          <a:latin typeface="DM Sans"/>
                          <a:ea typeface="DM Sans"/>
                          <a:cs typeface="DM Sans"/>
                          <a:sym typeface="DM Sans"/>
                        </a:rPr>
                        <a:t>When testing product-market fit</a:t>
                      </a:r>
                      <a:endParaRPr sz="500"/>
                    </a:p>
                  </a:txBody>
                  <a:tcPr marL="0" marR="0" marT="0" marB="0" anchor="ctr">
                    <a:lnL w="9525" cap="flat" cmpd="sng">
                      <a:solidFill>
                        <a:srgbClr val="DCDCDC"/>
                      </a:solidFill>
                      <a:prstDash val="solid"/>
                      <a:round/>
                      <a:headEnd type="none" w="sm" len="sm"/>
                      <a:tailEnd type="none" w="sm" len="sm"/>
                    </a:lnL>
                    <a:lnR w="9525" cap="flat" cmpd="sng">
                      <a:solidFill>
                        <a:srgbClr val="DCDCDC"/>
                      </a:solidFill>
                      <a:prstDash val="solid"/>
                      <a:round/>
                      <a:headEnd type="none" w="sm" len="sm"/>
                      <a:tailEnd type="none" w="sm" len="sm"/>
                    </a:lnR>
                    <a:lnT w="9525" cap="flat" cmpd="sng">
                      <a:solidFill>
                        <a:srgbClr val="DCDCDC"/>
                      </a:solidFill>
                      <a:prstDash val="solid"/>
                      <a:round/>
                      <a:headEnd type="none" w="sm" len="sm"/>
                      <a:tailEnd type="none" w="sm" len="sm"/>
                    </a:lnT>
                    <a:lnB w="9525" cap="flat" cmpd="sng">
                      <a:solidFill>
                        <a:srgbClr val="DCDCDC"/>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213</Words>
  <Application>Microsoft Macintosh PowerPoint</Application>
  <PresentationFormat>On-screen Show (16:9)</PresentationFormat>
  <Paragraphs>22</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DM Sans</vt:lpstr>
      <vt:lpstr>DM Sans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2023-04-04T13:19:19Z</dcterms:modified>
</cp:coreProperties>
</file>