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5"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84"/>
  </p:normalViewPr>
  <p:slideViewPr>
    <p:cSldViewPr snapToGrid="0">
      <p:cViewPr varScale="1">
        <p:scale>
          <a:sx n="53" d="100"/>
          <a:sy n="53" d="100"/>
        </p:scale>
        <p:origin x="79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1" cy="494438"/>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6850644" y="12413670"/>
            <a:ext cx="4697248" cy="495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t>MVP Minimum Viable Product</a:t>
            </a:r>
          </a:p>
        </p:txBody>
      </p:sp>
      <p:sp>
        <p:nvSpPr>
          <p:cNvPr id="20" name="Fortum Themes"/>
          <p:cNvSpPr txBox="1"/>
          <p:nvPr/>
        </p:nvSpPr>
        <p:spPr>
          <a:xfrm>
            <a:off x="1563200" y="12413670"/>
            <a:ext cx="428896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rPr lang="en-US" dirty="0" err="1"/>
              <a:t>HiSlide.io</a:t>
            </a:r>
            <a:r>
              <a:rPr dirty="0">
                <a:latin typeface="+mn-lt"/>
                <a:ea typeface="+mn-ea"/>
                <a:cs typeface="+mn-cs"/>
                <a:sym typeface="DM Sans Regular"/>
              </a:rPr>
              <a:t> T</a:t>
            </a:r>
            <a:r>
              <a:rPr lang="en-US" dirty="0">
                <a:latin typeface="+mn-lt"/>
                <a:ea typeface="+mn-ea"/>
                <a:cs typeface="+mn-cs"/>
                <a:sym typeface="DM Sans Regular"/>
              </a:rPr>
              <a:t>emplates</a:t>
            </a:r>
            <a:endParaRPr dirty="0">
              <a:latin typeface="+mn-lt"/>
              <a:ea typeface="+mn-ea"/>
              <a:cs typeface="+mn-cs"/>
              <a:sym typeface="DM Sans Regular"/>
            </a:endParaRP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sp>
        <p:nvSpPr>
          <p:cNvPr id="668" name="Creating a Minimum Viable Product (MVP) provides numerous advantages for businesses. First, it serves as a proof of concept for a product, helping to validate the idea and reduce the risk of investing in an unproven concept. Second, the development of a "/>
          <p:cNvSpPr txBox="1"/>
          <p:nvPr/>
        </p:nvSpPr>
        <p:spPr>
          <a:xfrm>
            <a:off x="1621333" y="2436854"/>
            <a:ext cx="21099192"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400">
                <a:solidFill>
                  <a:srgbClr val="535353"/>
                </a:solidFill>
                <a:latin typeface="+mn-lt"/>
                <a:ea typeface="+mn-ea"/>
                <a:cs typeface="+mn-cs"/>
                <a:sym typeface="DM Sans Regular"/>
              </a:defRPr>
            </a:lvl1pPr>
          </a:lstStyle>
          <a:p>
            <a:r>
              <a:rPr>
                <a:solidFill>
                  <a:schemeClr val="tx2"/>
                </a:solidFill>
              </a:rPr>
              <a:t>Creating a Minimum Viable Product (MVP) provides numerous advantages for businesses. First, it serves as a proof of concept for a product, helping to validate the idea and reduce the risk of investing in an unproven concept. Second, the development of a prototype allows businesses to visualize the product and make necessary changes before committing to a final version. Finally, by prioritizing essential features, MVP enables businesses to launch a product quickly and stay ahead of competitors. Additionally, the feedback obtained from early adopters can be used to refine the product and identify future features, leading to increased customer satisfaction and a better product-market fit.</a:t>
            </a:r>
          </a:p>
        </p:txBody>
      </p:sp>
      <p:sp>
        <p:nvSpPr>
          <p:cNvPr id="669" name="Venn diagram"/>
          <p:cNvSpPr txBox="1"/>
          <p:nvPr/>
        </p:nvSpPr>
        <p:spPr>
          <a:xfrm>
            <a:off x="1626453" y="1336576"/>
            <a:ext cx="14289130" cy="8104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spAutoFit/>
          </a:bodyPr>
          <a:lstStyle>
            <a:lvl1pPr algn="l">
              <a:defRPr sz="4600">
                <a:solidFill>
                  <a:srgbClr val="000000"/>
                </a:solidFill>
              </a:defRPr>
            </a:lvl1pPr>
          </a:lstStyle>
          <a:p>
            <a:r>
              <a:rPr dirty="0">
                <a:solidFill>
                  <a:schemeClr val="tx1"/>
                </a:solidFill>
              </a:rPr>
              <a:t>Key issues and steps in creating an MVP strategy</a:t>
            </a:r>
          </a:p>
        </p:txBody>
      </p:sp>
      <p:graphicFrame>
        <p:nvGraphicFramePr>
          <p:cNvPr id="670" name="Table 1"/>
          <p:cNvGraphicFramePr/>
          <p:nvPr>
            <p:extLst>
              <p:ext uri="{D42A27DB-BD31-4B8C-83A1-F6EECF244321}">
                <p14:modId xmlns:p14="http://schemas.microsoft.com/office/powerpoint/2010/main" val="2827034250"/>
              </p:ext>
            </p:extLst>
          </p:nvPr>
        </p:nvGraphicFramePr>
        <p:xfrm>
          <a:off x="1641239" y="5348752"/>
          <a:ext cx="21076120" cy="6810315"/>
        </p:xfrm>
        <a:graphic>
          <a:graphicData uri="http://schemas.openxmlformats.org/drawingml/2006/table">
            <a:tbl>
              <a:tblPr bandRow="1">
                <a:tableStyleId>{4C3C2611-4C71-4FC5-86AE-919BDF0F9419}</a:tableStyleId>
              </a:tblPr>
              <a:tblGrid>
                <a:gridCol w="5269030">
                  <a:extLst>
                    <a:ext uri="{9D8B030D-6E8A-4147-A177-3AD203B41FA5}">
                      <a16:colId xmlns:a16="http://schemas.microsoft.com/office/drawing/2014/main" val="20000"/>
                    </a:ext>
                  </a:extLst>
                </a:gridCol>
                <a:gridCol w="5269030">
                  <a:extLst>
                    <a:ext uri="{9D8B030D-6E8A-4147-A177-3AD203B41FA5}">
                      <a16:colId xmlns:a16="http://schemas.microsoft.com/office/drawing/2014/main" val="20001"/>
                    </a:ext>
                  </a:extLst>
                </a:gridCol>
                <a:gridCol w="5269030">
                  <a:extLst>
                    <a:ext uri="{9D8B030D-6E8A-4147-A177-3AD203B41FA5}">
                      <a16:colId xmlns:a16="http://schemas.microsoft.com/office/drawing/2014/main" val="20002"/>
                    </a:ext>
                  </a:extLst>
                </a:gridCol>
                <a:gridCol w="5269030">
                  <a:extLst>
                    <a:ext uri="{9D8B030D-6E8A-4147-A177-3AD203B41FA5}">
                      <a16:colId xmlns:a16="http://schemas.microsoft.com/office/drawing/2014/main" val="20003"/>
                    </a:ext>
                  </a:extLst>
                </a:gridCol>
              </a:tblGrid>
              <a:tr h="1362063">
                <a:tc>
                  <a:txBody>
                    <a:bodyPr/>
                    <a:lstStyle/>
                    <a:p>
                      <a:pPr>
                        <a:defRPr>
                          <a:solidFill>
                            <a:srgbClr val="535353"/>
                          </a:solidFill>
                          <a:latin typeface="+mn-lt"/>
                          <a:ea typeface="+mn-ea"/>
                          <a:cs typeface="+mn-cs"/>
                        </a:defRPr>
                      </a:pPr>
                      <a:endParaRP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solidFill>
                      <a:schemeClr val="accent5"/>
                    </a:solidFill>
                  </a:tcPr>
                </a:tc>
                <a:tc>
                  <a:txBody>
                    <a:bodyPr/>
                    <a:lstStyle/>
                    <a:p>
                      <a:pPr>
                        <a:defRPr sz="1800"/>
                      </a:pPr>
                      <a:r>
                        <a:rPr sz="2400" dirty="0">
                          <a:solidFill>
                            <a:schemeClr val="bg1"/>
                          </a:solidFill>
                          <a:sym typeface="DM Sans Medium"/>
                        </a:rPr>
                        <a:t>Proof of Concept</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solidFill>
                      <a:schemeClr val="accent1"/>
                    </a:solidFill>
                  </a:tcPr>
                </a:tc>
                <a:tc>
                  <a:txBody>
                    <a:bodyPr/>
                    <a:lstStyle/>
                    <a:p>
                      <a:pPr>
                        <a:defRPr sz="1800"/>
                      </a:pPr>
                      <a:r>
                        <a:rPr sz="2400" dirty="0">
                          <a:solidFill>
                            <a:schemeClr val="bg1"/>
                          </a:solidFill>
                          <a:sym typeface="DM Sans Medium"/>
                        </a:rPr>
                        <a:t>Prototype</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solidFill>
                      <a:schemeClr val="accent2"/>
                    </a:solidFill>
                  </a:tcPr>
                </a:tc>
                <a:tc>
                  <a:txBody>
                    <a:bodyPr/>
                    <a:lstStyle/>
                    <a:p>
                      <a:pPr>
                        <a:defRPr sz="1800"/>
                      </a:pPr>
                      <a:r>
                        <a:rPr sz="2400" dirty="0">
                          <a:solidFill>
                            <a:schemeClr val="bg1"/>
                          </a:solidFill>
                          <a:sym typeface="DM Sans Medium"/>
                        </a:rPr>
                        <a:t>MVP</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solidFill>
                      <a:schemeClr val="accent3"/>
                    </a:solidFill>
                  </a:tcPr>
                </a:tc>
                <a:extLst>
                  <a:ext uri="{0D108BD9-81ED-4DB2-BD59-A6C34878D82A}">
                    <a16:rowId xmlns:a16="http://schemas.microsoft.com/office/drawing/2014/main" val="10000"/>
                  </a:ext>
                </a:extLst>
              </a:tr>
              <a:tr h="1362063">
                <a:tc>
                  <a:txBody>
                    <a:bodyPr/>
                    <a:lstStyle/>
                    <a:p>
                      <a:pPr>
                        <a:defRPr sz="1800"/>
                      </a:pPr>
                      <a:r>
                        <a:rPr sz="2400" dirty="0">
                          <a:solidFill>
                            <a:schemeClr val="tx1"/>
                          </a:solidFill>
                          <a:sym typeface="DM Sans Medium"/>
                        </a:rPr>
                        <a:t>Goal</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dirty="0">
                          <a:solidFill>
                            <a:schemeClr val="tx2"/>
                          </a:solidFill>
                          <a:latin typeface="+mn-lt"/>
                          <a:ea typeface="+mn-ea"/>
                          <a:cs typeface="+mn-cs"/>
                        </a:rPr>
                        <a:t>Reduce technology risk for a specific task</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a:solidFill>
                            <a:schemeClr val="tx2"/>
                          </a:solidFill>
                          <a:latin typeface="+mn-lt"/>
                          <a:ea typeface="+mn-ea"/>
                          <a:cs typeface="+mn-cs"/>
                        </a:rPr>
                        <a:t>Support development decisions and decrease the number of mistakes</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a:solidFill>
                            <a:schemeClr val="tx2"/>
                          </a:solidFill>
                          <a:latin typeface="+mn-lt"/>
                          <a:ea typeface="+mn-ea"/>
                          <a:cs typeface="+mn-cs"/>
                        </a:rPr>
                        <a:t>Learning by collecting user feedback</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extLst>
                  <a:ext uri="{0D108BD9-81ED-4DB2-BD59-A6C34878D82A}">
                    <a16:rowId xmlns:a16="http://schemas.microsoft.com/office/drawing/2014/main" val="10001"/>
                  </a:ext>
                </a:extLst>
              </a:tr>
              <a:tr h="1362063">
                <a:tc>
                  <a:txBody>
                    <a:bodyPr/>
                    <a:lstStyle/>
                    <a:p>
                      <a:pPr>
                        <a:defRPr sz="1800"/>
                      </a:pPr>
                      <a:r>
                        <a:rPr sz="2400" dirty="0">
                          <a:solidFill>
                            <a:schemeClr val="tx1"/>
                          </a:solidFill>
                          <a:sym typeface="DM Sans Medium"/>
                        </a:rPr>
                        <a:t>How?</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a:solidFill>
                            <a:schemeClr val="tx2"/>
                          </a:solidFill>
                          <a:latin typeface="+mn-lt"/>
                          <a:ea typeface="+mn-ea"/>
                          <a:cs typeface="+mn-cs"/>
                        </a:rPr>
                        <a:t>Investigates the product’s one aspect</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dirty="0">
                          <a:solidFill>
                            <a:schemeClr val="tx2"/>
                          </a:solidFill>
                          <a:latin typeface="+mn-lt"/>
                          <a:ea typeface="+mn-ea"/>
                          <a:cs typeface="+mn-cs"/>
                        </a:rPr>
                        <a:t>Investigates the product’s several aspects</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a:solidFill>
                            <a:schemeClr val="tx2"/>
                          </a:solidFill>
                          <a:latin typeface="+mn-lt"/>
                          <a:ea typeface="+mn-ea"/>
                          <a:cs typeface="+mn-cs"/>
                        </a:rPr>
                        <a:t>Released as a public version of the product</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extLst>
                  <a:ext uri="{0D108BD9-81ED-4DB2-BD59-A6C34878D82A}">
                    <a16:rowId xmlns:a16="http://schemas.microsoft.com/office/drawing/2014/main" val="10002"/>
                  </a:ext>
                </a:extLst>
              </a:tr>
              <a:tr h="1362063">
                <a:tc>
                  <a:txBody>
                    <a:bodyPr/>
                    <a:lstStyle/>
                    <a:p>
                      <a:pPr>
                        <a:defRPr sz="1800"/>
                      </a:pPr>
                      <a:r>
                        <a:rPr sz="2400" dirty="0">
                          <a:solidFill>
                            <a:schemeClr val="tx1"/>
                          </a:solidFill>
                          <a:sym typeface="DM Sans Medium"/>
                        </a:rPr>
                        <a:t>Who uses it?</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a:solidFill>
                            <a:schemeClr val="tx2"/>
                          </a:solidFill>
                          <a:latin typeface="+mn-lt"/>
                          <a:ea typeface="+mn-ea"/>
                          <a:cs typeface="+mn-cs"/>
                        </a:rPr>
                        <a:t>Product team</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dirty="0">
                          <a:solidFill>
                            <a:schemeClr val="tx2"/>
                          </a:solidFill>
                          <a:latin typeface="+mn-lt"/>
                          <a:ea typeface="+mn-ea"/>
                          <a:cs typeface="+mn-cs"/>
                        </a:rPr>
                        <a:t>Product team</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a:solidFill>
                            <a:schemeClr val="tx2"/>
                          </a:solidFill>
                          <a:latin typeface="+mn-lt"/>
                          <a:ea typeface="+mn-ea"/>
                          <a:cs typeface="+mn-cs"/>
                        </a:rPr>
                        <a:t>Early adopters</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extLst>
                  <a:ext uri="{0D108BD9-81ED-4DB2-BD59-A6C34878D82A}">
                    <a16:rowId xmlns:a16="http://schemas.microsoft.com/office/drawing/2014/main" val="10003"/>
                  </a:ext>
                </a:extLst>
              </a:tr>
              <a:tr h="1362063">
                <a:tc>
                  <a:txBody>
                    <a:bodyPr/>
                    <a:lstStyle/>
                    <a:p>
                      <a:pPr>
                        <a:defRPr sz="1800"/>
                      </a:pPr>
                      <a:r>
                        <a:rPr sz="2400" dirty="0">
                          <a:solidFill>
                            <a:schemeClr val="tx1"/>
                          </a:solidFill>
                          <a:sym typeface="DM Sans Medium"/>
                        </a:rPr>
                        <a:t>When to use?</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a:solidFill>
                            <a:schemeClr val="tx2"/>
                          </a:solidFill>
                          <a:latin typeface="+mn-lt"/>
                          <a:ea typeface="+mn-ea"/>
                          <a:cs typeface="+mn-cs"/>
                        </a:rPr>
                        <a:t>When you’re not sure if your idea can be developed</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a:solidFill>
                            <a:schemeClr val="tx2"/>
                          </a:solidFill>
                          <a:latin typeface="+mn-lt"/>
                          <a:ea typeface="+mn-ea"/>
                          <a:cs typeface="+mn-cs"/>
                        </a:rPr>
                        <a:t>When you’re not sure if your idea will work</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tc>
                  <a:txBody>
                    <a:bodyPr/>
                    <a:lstStyle/>
                    <a:p>
                      <a:pPr>
                        <a:defRPr sz="1800"/>
                      </a:pPr>
                      <a:r>
                        <a:rPr sz="2400" dirty="0">
                          <a:solidFill>
                            <a:schemeClr val="tx2"/>
                          </a:solidFill>
                          <a:latin typeface="+mn-lt"/>
                          <a:ea typeface="+mn-ea"/>
                          <a:cs typeface="+mn-cs"/>
                        </a:rPr>
                        <a:t>When testing product-market fit</a:t>
                      </a:r>
                    </a:p>
                  </a:txBody>
                  <a:tcPr marL="0" marR="0" marT="0" marB="0" anchor="ctr" horzOverflow="overflow">
                    <a:lnL w="38100">
                      <a:solidFill>
                        <a:schemeClr val="accent6">
                          <a:lumOff val="16690"/>
                        </a:schemeClr>
                      </a:solidFill>
                      <a:miter lim="400000"/>
                    </a:lnL>
                    <a:lnR w="38100">
                      <a:solidFill>
                        <a:schemeClr val="accent6">
                          <a:lumOff val="16690"/>
                        </a:schemeClr>
                      </a:solidFill>
                      <a:miter lim="400000"/>
                    </a:lnR>
                    <a:lnT w="38100">
                      <a:solidFill>
                        <a:schemeClr val="accent6">
                          <a:lumOff val="16690"/>
                        </a:schemeClr>
                      </a:solidFill>
                      <a:miter lim="400000"/>
                    </a:lnT>
                    <a:lnB w="38100">
                      <a:solidFill>
                        <a:schemeClr val="accent6">
                          <a:lumOff val="16690"/>
                        </a:schemeClr>
                      </a:solidFill>
                      <a:miter lim="400000"/>
                    </a:lnB>
                    <a:noFill/>
                  </a:tcPr>
                </a:tc>
                <a:extLst>
                  <a:ext uri="{0D108BD9-81ED-4DB2-BD59-A6C34878D82A}">
                    <a16:rowId xmlns:a16="http://schemas.microsoft.com/office/drawing/2014/main" val="10004"/>
                  </a:ext>
                </a:extLst>
              </a:tr>
            </a:tbl>
          </a:graphicData>
        </a:graphic>
      </p:graphicFrame>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213</Words>
  <Application>Microsoft Macintosh PowerPoint</Application>
  <PresentationFormat>Custom</PresentationFormat>
  <Paragraphs>22</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7</cp:revision>
  <dcterms:modified xsi:type="dcterms:W3CDTF">2023-04-04T13:19:41Z</dcterms:modified>
</cp:coreProperties>
</file>