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59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8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2be8c94013_3_109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g22be8c94013_3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9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grpSp>
        <p:nvGrpSpPr>
          <p:cNvPr id="162" name="Google Shape;162;p19"/>
          <p:cNvGrpSpPr/>
          <p:nvPr/>
        </p:nvGrpSpPr>
        <p:grpSpPr>
          <a:xfrm>
            <a:off x="5507203" y="1036741"/>
            <a:ext cx="3022084" cy="3023076"/>
            <a:chOff x="0" y="-1"/>
            <a:chExt cx="8058890" cy="8061533"/>
          </a:xfrm>
        </p:grpSpPr>
        <p:sp>
          <p:nvSpPr>
            <p:cNvPr id="163" name="Google Shape;163;p19"/>
            <p:cNvSpPr/>
            <p:nvPr/>
          </p:nvSpPr>
          <p:spPr>
            <a:xfrm>
              <a:off x="1405601" y="251071"/>
              <a:ext cx="2571751" cy="24761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9296"/>
                  </a:lnTo>
                  <a:lnTo>
                    <a:pt x="12117" y="21600"/>
                  </a:lnTo>
                  <a:lnTo>
                    <a:pt x="21600" y="1751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4" name="Google Shape;164;p19"/>
            <p:cNvSpPr/>
            <p:nvPr/>
          </p:nvSpPr>
          <p:spPr>
            <a:xfrm>
              <a:off x="4104351" y="251071"/>
              <a:ext cx="2566195" cy="247412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7532"/>
                  </a:lnTo>
                  <a:lnTo>
                    <a:pt x="9460" y="21600"/>
                  </a:lnTo>
                  <a:lnTo>
                    <a:pt x="21600" y="92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5" name="Google Shape;165;p19"/>
            <p:cNvSpPr/>
            <p:nvPr/>
          </p:nvSpPr>
          <p:spPr>
            <a:xfrm>
              <a:off x="5319185" y="1398834"/>
              <a:ext cx="2517379" cy="258603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2409" y="0"/>
                  </a:moveTo>
                  <a:lnTo>
                    <a:pt x="0" y="11821"/>
                  </a:lnTo>
                  <a:lnTo>
                    <a:pt x="3950" y="21109"/>
                  </a:lnTo>
                  <a:lnTo>
                    <a:pt x="21600" y="21600"/>
                  </a:lnTo>
                  <a:lnTo>
                    <a:pt x="12409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" name="Google Shape;166;p19"/>
            <p:cNvSpPr/>
            <p:nvPr/>
          </p:nvSpPr>
          <p:spPr>
            <a:xfrm>
              <a:off x="243551" y="1404390"/>
              <a:ext cx="2516982" cy="258445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186" y="0"/>
                  </a:moveTo>
                  <a:lnTo>
                    <a:pt x="0" y="21600"/>
                  </a:lnTo>
                  <a:lnTo>
                    <a:pt x="17673" y="21059"/>
                  </a:lnTo>
                  <a:lnTo>
                    <a:pt x="21600" y="11822"/>
                  </a:lnTo>
                  <a:lnTo>
                    <a:pt x="9186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" name="Google Shape;167;p19"/>
            <p:cNvSpPr/>
            <p:nvPr/>
          </p:nvSpPr>
          <p:spPr>
            <a:xfrm>
              <a:off x="248710" y="4051942"/>
              <a:ext cx="2510632" cy="262652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7557" y="0"/>
                  </a:moveTo>
                  <a:lnTo>
                    <a:pt x="0" y="525"/>
                  </a:lnTo>
                  <a:lnTo>
                    <a:pt x="9134" y="21600"/>
                  </a:lnTo>
                  <a:lnTo>
                    <a:pt x="21600" y="9335"/>
                  </a:lnTo>
                  <a:lnTo>
                    <a:pt x="17557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" name="Google Shape;168;p19"/>
            <p:cNvSpPr/>
            <p:nvPr/>
          </p:nvSpPr>
          <p:spPr>
            <a:xfrm>
              <a:off x="5317201" y="4053530"/>
              <a:ext cx="2517379" cy="2630885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4073" y="0"/>
                  </a:moveTo>
                  <a:lnTo>
                    <a:pt x="0" y="9404"/>
                  </a:lnTo>
                  <a:lnTo>
                    <a:pt x="12457" y="21600"/>
                  </a:lnTo>
                  <a:lnTo>
                    <a:pt x="21600" y="479"/>
                  </a:lnTo>
                  <a:lnTo>
                    <a:pt x="4073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9" name="Google Shape;169;p19"/>
            <p:cNvSpPr/>
            <p:nvPr/>
          </p:nvSpPr>
          <p:spPr>
            <a:xfrm>
              <a:off x="1396869" y="5280667"/>
              <a:ext cx="2578101" cy="255905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2140" y="0"/>
                  </a:moveTo>
                  <a:lnTo>
                    <a:pt x="0" y="12585"/>
                  </a:lnTo>
                  <a:lnTo>
                    <a:pt x="21600" y="21600"/>
                  </a:lnTo>
                  <a:lnTo>
                    <a:pt x="21600" y="3946"/>
                  </a:lnTo>
                  <a:lnTo>
                    <a:pt x="1214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0" name="Google Shape;170;p19"/>
            <p:cNvSpPr/>
            <p:nvPr/>
          </p:nvSpPr>
          <p:spPr>
            <a:xfrm>
              <a:off x="4101970" y="5285430"/>
              <a:ext cx="2577704" cy="255627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405" y="0"/>
                  </a:moveTo>
                  <a:lnTo>
                    <a:pt x="0" y="3927"/>
                  </a:lnTo>
                  <a:lnTo>
                    <a:pt x="0" y="21600"/>
                  </a:lnTo>
                  <a:lnTo>
                    <a:pt x="21600" y="12579"/>
                  </a:lnTo>
                  <a:lnTo>
                    <a:pt x="9405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1" name="Google Shape;171;p19"/>
            <p:cNvSpPr/>
            <p:nvPr/>
          </p:nvSpPr>
          <p:spPr>
            <a:xfrm>
              <a:off x="1406359" y="249393"/>
              <a:ext cx="2571751" cy="22625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10173"/>
                  </a:lnTo>
                  <a:lnTo>
                    <a:pt x="10280" y="21600"/>
                  </a:lnTo>
                  <a:lnTo>
                    <a:pt x="21600" y="162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2" name="Google Shape;172;p19"/>
            <p:cNvSpPr/>
            <p:nvPr/>
          </p:nvSpPr>
          <p:spPr>
            <a:xfrm>
              <a:off x="4105109" y="249393"/>
              <a:ext cx="2566195" cy="226337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6305"/>
                  </a:lnTo>
                  <a:lnTo>
                    <a:pt x="11274" y="21600"/>
                  </a:lnTo>
                  <a:lnTo>
                    <a:pt x="21600" y="101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3" name="Google Shape;173;p19"/>
            <p:cNvSpPr/>
            <p:nvPr/>
          </p:nvSpPr>
          <p:spPr>
            <a:xfrm>
              <a:off x="5530684" y="1397156"/>
              <a:ext cx="2306639" cy="258603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1569" y="0"/>
                  </a:moveTo>
                  <a:lnTo>
                    <a:pt x="0" y="10097"/>
                  </a:lnTo>
                  <a:lnTo>
                    <a:pt x="5151" y="21182"/>
                  </a:lnTo>
                  <a:lnTo>
                    <a:pt x="21600" y="21600"/>
                  </a:lnTo>
                  <a:lnTo>
                    <a:pt x="1156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4" name="Google Shape;174;p19"/>
            <p:cNvSpPr/>
            <p:nvPr/>
          </p:nvSpPr>
          <p:spPr>
            <a:xfrm>
              <a:off x="244309" y="1402712"/>
              <a:ext cx="2298701" cy="258445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058" y="0"/>
                  </a:moveTo>
                  <a:lnTo>
                    <a:pt x="0" y="21600"/>
                  </a:lnTo>
                  <a:lnTo>
                    <a:pt x="16427" y="21142"/>
                  </a:lnTo>
                  <a:lnTo>
                    <a:pt x="21600" y="10037"/>
                  </a:lnTo>
                  <a:lnTo>
                    <a:pt x="100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5" name="Google Shape;175;p19"/>
            <p:cNvSpPr/>
            <p:nvPr/>
          </p:nvSpPr>
          <p:spPr>
            <a:xfrm>
              <a:off x="249468" y="4059790"/>
              <a:ext cx="2295923" cy="2616995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6350" y="0"/>
                  </a:moveTo>
                  <a:lnTo>
                    <a:pt x="0" y="449"/>
                  </a:lnTo>
                  <a:lnTo>
                    <a:pt x="9988" y="21600"/>
                  </a:lnTo>
                  <a:lnTo>
                    <a:pt x="21600" y="11114"/>
                  </a:lnTo>
                  <a:lnTo>
                    <a:pt x="163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6" name="Google Shape;176;p19"/>
            <p:cNvSpPr/>
            <p:nvPr/>
          </p:nvSpPr>
          <p:spPr>
            <a:xfrm>
              <a:off x="5525922" y="4060187"/>
              <a:ext cx="2309416" cy="262255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5230" y="0"/>
                  </a:moveTo>
                  <a:lnTo>
                    <a:pt x="0" y="11117"/>
                  </a:lnTo>
                  <a:lnTo>
                    <a:pt x="11633" y="21600"/>
                  </a:lnTo>
                  <a:lnTo>
                    <a:pt x="21600" y="412"/>
                  </a:lnTo>
                  <a:lnTo>
                    <a:pt x="523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7" name="Google Shape;177;p19"/>
            <p:cNvSpPr/>
            <p:nvPr/>
          </p:nvSpPr>
          <p:spPr>
            <a:xfrm>
              <a:off x="1397628" y="5495287"/>
              <a:ext cx="2578101" cy="234275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81" y="0"/>
                  </a:moveTo>
                  <a:lnTo>
                    <a:pt x="0" y="11753"/>
                  </a:lnTo>
                  <a:lnTo>
                    <a:pt x="21600" y="21600"/>
                  </a:lnTo>
                  <a:lnTo>
                    <a:pt x="21600" y="5116"/>
                  </a:lnTo>
                  <a:lnTo>
                    <a:pt x="103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8" name="Google Shape;178;p19"/>
            <p:cNvSpPr/>
            <p:nvPr/>
          </p:nvSpPr>
          <p:spPr>
            <a:xfrm>
              <a:off x="4102728" y="5496478"/>
              <a:ext cx="2577704" cy="234354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1148" y="0"/>
                  </a:moveTo>
                  <a:lnTo>
                    <a:pt x="0" y="5081"/>
                  </a:lnTo>
                  <a:lnTo>
                    <a:pt x="0" y="21600"/>
                  </a:lnTo>
                  <a:lnTo>
                    <a:pt x="21600" y="11760"/>
                  </a:lnTo>
                  <a:lnTo>
                    <a:pt x="1114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79" name="Google Shape;179;p19"/>
            <p:cNvSpPr/>
            <p:nvPr/>
          </p:nvSpPr>
          <p:spPr>
            <a:xfrm>
              <a:off x="1416315" y="119978"/>
              <a:ext cx="2574264" cy="119669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21600"/>
                  </a:moveTo>
                  <a:lnTo>
                    <a:pt x="8168" y="0"/>
                  </a:lnTo>
                  <a:lnTo>
                    <a:pt x="21600" y="258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0" name="Google Shape;180;p19"/>
            <p:cNvSpPr/>
            <p:nvPr/>
          </p:nvSpPr>
          <p:spPr>
            <a:xfrm>
              <a:off x="4108839" y="114288"/>
              <a:ext cx="2561014" cy="120543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2621"/>
                  </a:moveTo>
                  <a:lnTo>
                    <a:pt x="13161" y="0"/>
                  </a:lnTo>
                  <a:lnTo>
                    <a:pt x="21600" y="21600"/>
                  </a:lnTo>
                  <a:lnTo>
                    <a:pt x="0" y="2621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1" name="Google Shape;181;p19"/>
            <p:cNvSpPr/>
            <p:nvPr/>
          </p:nvSpPr>
          <p:spPr>
            <a:xfrm>
              <a:off x="6766517" y="1402552"/>
              <a:ext cx="1200241" cy="258708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8478"/>
                  </a:lnTo>
                  <a:lnTo>
                    <a:pt x="19149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2" name="Google Shape;182;p19"/>
            <p:cNvSpPr/>
            <p:nvPr/>
          </p:nvSpPr>
          <p:spPr>
            <a:xfrm>
              <a:off x="6769472" y="4108165"/>
              <a:ext cx="1198809" cy="2563015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9103" y="0"/>
                  </a:moveTo>
                  <a:lnTo>
                    <a:pt x="21600" y="13096"/>
                  </a:lnTo>
                  <a:lnTo>
                    <a:pt x="0" y="21600"/>
                  </a:lnTo>
                  <a:lnTo>
                    <a:pt x="19103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3" name="Google Shape;183;p19"/>
            <p:cNvSpPr/>
            <p:nvPr/>
          </p:nvSpPr>
          <p:spPr>
            <a:xfrm>
              <a:off x="4104427" y="6763657"/>
              <a:ext cx="2568827" cy="119099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19394"/>
                  </a:moveTo>
                  <a:lnTo>
                    <a:pt x="21600" y="0"/>
                  </a:lnTo>
                  <a:lnTo>
                    <a:pt x="13298" y="21600"/>
                  </a:lnTo>
                  <a:lnTo>
                    <a:pt x="0" y="19394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4" name="Google Shape;184;p19"/>
            <p:cNvSpPr/>
            <p:nvPr/>
          </p:nvSpPr>
          <p:spPr>
            <a:xfrm>
              <a:off x="1397147" y="6758664"/>
              <a:ext cx="2582683" cy="122565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18878"/>
                  </a:lnTo>
                  <a:lnTo>
                    <a:pt x="8834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5" name="Google Shape;185;p19"/>
            <p:cNvSpPr/>
            <p:nvPr/>
          </p:nvSpPr>
          <p:spPr>
            <a:xfrm>
              <a:off x="129085" y="4113784"/>
              <a:ext cx="1198838" cy="255878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281" y="0"/>
                  </a:moveTo>
                  <a:lnTo>
                    <a:pt x="0" y="13434"/>
                  </a:lnTo>
                  <a:lnTo>
                    <a:pt x="21600" y="2160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6" name="Google Shape;186;p19"/>
            <p:cNvSpPr/>
            <p:nvPr/>
          </p:nvSpPr>
          <p:spPr>
            <a:xfrm>
              <a:off x="102859" y="1401216"/>
              <a:ext cx="1215897" cy="25900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8727"/>
                  </a:lnTo>
                  <a:lnTo>
                    <a:pt x="269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7" name="Google Shape;187;p19"/>
            <p:cNvSpPr txBox="1"/>
            <p:nvPr/>
          </p:nvSpPr>
          <p:spPr>
            <a:xfrm rot="1335198">
              <a:off x="4431455" y="356037"/>
              <a:ext cx="1960236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/>
            </a:p>
          </p:txBody>
        </p:sp>
        <p:sp>
          <p:nvSpPr>
            <p:cNvPr id="188" name="Google Shape;188;p19"/>
            <p:cNvSpPr txBox="1"/>
            <p:nvPr/>
          </p:nvSpPr>
          <p:spPr>
            <a:xfrm rot="4043150">
              <a:off x="6501556" y="2396503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/>
            </a:p>
          </p:txBody>
        </p:sp>
        <p:sp>
          <p:nvSpPr>
            <p:cNvPr id="189" name="Google Shape;189;p19"/>
            <p:cNvSpPr txBox="1"/>
            <p:nvPr/>
          </p:nvSpPr>
          <p:spPr>
            <a:xfrm rot="6740072">
              <a:off x="6518357" y="5266237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3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/>
            </a:p>
          </p:txBody>
        </p:sp>
        <p:sp>
          <p:nvSpPr>
            <p:cNvPr id="190" name="Google Shape;190;p19"/>
            <p:cNvSpPr txBox="1"/>
            <p:nvPr/>
          </p:nvSpPr>
          <p:spPr>
            <a:xfrm rot="-1343983">
              <a:off x="4470981" y="7296974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4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/>
            </a:p>
          </p:txBody>
        </p:sp>
        <p:sp>
          <p:nvSpPr>
            <p:cNvPr id="191" name="Google Shape;191;p19"/>
            <p:cNvSpPr txBox="1"/>
            <p:nvPr/>
          </p:nvSpPr>
          <p:spPr>
            <a:xfrm rot="1333993">
              <a:off x="1720491" y="7305582"/>
              <a:ext cx="1847610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5</a:t>
              </a:r>
              <a:endParaRPr sz="500"/>
            </a:p>
          </p:txBody>
        </p:sp>
        <p:sp>
          <p:nvSpPr>
            <p:cNvPr id="192" name="Google Shape;192;p19"/>
            <p:cNvSpPr txBox="1"/>
            <p:nvPr/>
          </p:nvSpPr>
          <p:spPr>
            <a:xfrm rot="4042625">
              <a:off x="-387750" y="5253474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6</a:t>
              </a:r>
              <a:endParaRPr sz="500"/>
            </a:p>
          </p:txBody>
        </p:sp>
        <p:sp>
          <p:nvSpPr>
            <p:cNvPr id="193" name="Google Shape;193;p19"/>
            <p:cNvSpPr txBox="1"/>
            <p:nvPr/>
          </p:nvSpPr>
          <p:spPr>
            <a:xfrm rot="-4060756">
              <a:off x="-419903" y="2446116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3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7</a:t>
              </a:r>
              <a:endParaRPr sz="500"/>
            </a:p>
          </p:txBody>
        </p:sp>
        <p:sp>
          <p:nvSpPr>
            <p:cNvPr id="194" name="Google Shape;194;p19"/>
            <p:cNvSpPr txBox="1"/>
            <p:nvPr/>
          </p:nvSpPr>
          <p:spPr>
            <a:xfrm rot="-1348868">
              <a:off x="1607647" y="394137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4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8</a:t>
              </a:r>
              <a:endParaRPr sz="500"/>
            </a:p>
          </p:txBody>
        </p:sp>
        <p:sp>
          <p:nvSpPr>
            <p:cNvPr id="195" name="Google Shape;195;p19"/>
            <p:cNvSpPr txBox="1"/>
            <p:nvPr/>
          </p:nvSpPr>
          <p:spPr>
            <a:xfrm rot="-1329780">
              <a:off x="2294534" y="1067297"/>
              <a:ext cx="1406075" cy="841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Increase client retention</a:t>
              </a:r>
              <a:endParaRPr sz="500"/>
            </a:p>
          </p:txBody>
        </p:sp>
        <p:sp>
          <p:nvSpPr>
            <p:cNvPr id="196" name="Google Shape;196;p19"/>
            <p:cNvSpPr txBox="1"/>
            <p:nvPr/>
          </p:nvSpPr>
          <p:spPr>
            <a:xfrm rot="1348936">
              <a:off x="4383765" y="1184285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Build brand awareness</a:t>
              </a:r>
              <a:endParaRPr sz="500"/>
            </a:p>
          </p:txBody>
        </p:sp>
        <p:sp>
          <p:nvSpPr>
            <p:cNvPr id="197" name="Google Shape;197;p19"/>
            <p:cNvSpPr txBox="1"/>
            <p:nvPr/>
          </p:nvSpPr>
          <p:spPr>
            <a:xfrm rot="4053426">
              <a:off x="5882123" y="2726878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Increase site traffic</a:t>
              </a:r>
              <a:endParaRPr sz="500"/>
            </a:p>
          </p:txBody>
        </p:sp>
        <p:sp>
          <p:nvSpPr>
            <p:cNvPr id="198" name="Google Shape;198;p19"/>
            <p:cNvSpPr txBox="1"/>
            <p:nvPr/>
          </p:nvSpPr>
          <p:spPr>
            <a:xfrm rot="-4045051">
              <a:off x="800687" y="2702784"/>
              <a:ext cx="1406076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Community building</a:t>
              </a:r>
              <a:endParaRPr sz="500"/>
            </a:p>
          </p:txBody>
        </p:sp>
        <p:sp>
          <p:nvSpPr>
            <p:cNvPr id="199" name="Google Shape;199;p19"/>
            <p:cNvSpPr txBox="1"/>
            <p:nvPr/>
          </p:nvSpPr>
          <p:spPr>
            <a:xfrm rot="4052919">
              <a:off x="874055" y="4651239"/>
              <a:ext cx="1406075" cy="841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Enhance lead generation campaigns</a:t>
              </a:r>
              <a:endParaRPr sz="500"/>
            </a:p>
          </p:txBody>
        </p:sp>
        <p:sp>
          <p:nvSpPr>
            <p:cNvPr id="200" name="Google Shape;200;p19"/>
            <p:cNvSpPr txBox="1"/>
            <p:nvPr/>
          </p:nvSpPr>
          <p:spPr>
            <a:xfrm rot="-4059602">
              <a:off x="5813031" y="4757416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Drive direct conversions</a:t>
              </a:r>
              <a:endParaRPr sz="500"/>
            </a:p>
          </p:txBody>
        </p:sp>
        <p:sp>
          <p:nvSpPr>
            <p:cNvPr id="201" name="Google Shape;201;p19"/>
            <p:cNvSpPr txBox="1"/>
            <p:nvPr/>
          </p:nvSpPr>
          <p:spPr>
            <a:xfrm rot="-1350727">
              <a:off x="4322690" y="5968969"/>
              <a:ext cx="1406075" cy="10874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Establish thought leadership and trust</a:t>
              </a:r>
              <a:endParaRPr sz="500"/>
            </a:p>
          </p:txBody>
        </p:sp>
        <p:sp>
          <p:nvSpPr>
            <p:cNvPr id="202" name="Google Shape;202;p19"/>
            <p:cNvSpPr txBox="1"/>
            <p:nvPr/>
          </p:nvSpPr>
          <p:spPr>
            <a:xfrm rot="1346684">
              <a:off x="2290179" y="6002140"/>
              <a:ext cx="1406076" cy="108747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Improve search visibility and SEO</a:t>
              </a:r>
              <a:endParaRPr sz="500"/>
            </a:p>
          </p:txBody>
        </p:sp>
        <p:sp>
          <p:nvSpPr>
            <p:cNvPr id="203" name="Google Shape;203;p19"/>
            <p:cNvSpPr/>
            <p:nvPr/>
          </p:nvSpPr>
          <p:spPr>
            <a:xfrm>
              <a:off x="2751137" y="2741856"/>
              <a:ext cx="2535274" cy="2524147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9385" y="0"/>
                  </a:moveTo>
                  <a:cubicBezTo>
                    <a:pt x="9374" y="0"/>
                    <a:pt x="9238" y="27"/>
                    <a:pt x="9076" y="54"/>
                  </a:cubicBezTo>
                  <a:lnTo>
                    <a:pt x="7468" y="445"/>
                  </a:lnTo>
                  <a:cubicBezTo>
                    <a:pt x="7311" y="494"/>
                    <a:pt x="7176" y="530"/>
                    <a:pt x="7165" y="536"/>
                  </a:cubicBezTo>
                  <a:cubicBezTo>
                    <a:pt x="7160" y="541"/>
                    <a:pt x="7156" y="677"/>
                    <a:pt x="7156" y="839"/>
                  </a:cubicBezTo>
                  <a:lnTo>
                    <a:pt x="7165" y="1760"/>
                  </a:lnTo>
                  <a:cubicBezTo>
                    <a:pt x="7165" y="1923"/>
                    <a:pt x="7047" y="2120"/>
                    <a:pt x="6901" y="2190"/>
                  </a:cubicBezTo>
                  <a:lnTo>
                    <a:pt x="6153" y="2572"/>
                  </a:lnTo>
                  <a:cubicBezTo>
                    <a:pt x="6007" y="2654"/>
                    <a:pt x="5779" y="2643"/>
                    <a:pt x="5649" y="2545"/>
                  </a:cubicBezTo>
                  <a:lnTo>
                    <a:pt x="4901" y="2010"/>
                  </a:lnTo>
                  <a:cubicBezTo>
                    <a:pt x="4766" y="1912"/>
                    <a:pt x="4651" y="1842"/>
                    <a:pt x="4646" y="1847"/>
                  </a:cubicBezTo>
                  <a:cubicBezTo>
                    <a:pt x="4641" y="1853"/>
                    <a:pt x="4527" y="1940"/>
                    <a:pt x="4397" y="2043"/>
                  </a:cubicBezTo>
                  <a:lnTo>
                    <a:pt x="3160" y="3114"/>
                  </a:lnTo>
                  <a:cubicBezTo>
                    <a:pt x="3041" y="3228"/>
                    <a:pt x="2941" y="3325"/>
                    <a:pt x="2936" y="3330"/>
                  </a:cubicBezTo>
                  <a:cubicBezTo>
                    <a:pt x="2930" y="3336"/>
                    <a:pt x="2989" y="3461"/>
                    <a:pt x="3064" y="3607"/>
                  </a:cubicBezTo>
                  <a:lnTo>
                    <a:pt x="3490" y="4401"/>
                  </a:lnTo>
                  <a:cubicBezTo>
                    <a:pt x="3565" y="4548"/>
                    <a:pt x="3550" y="4768"/>
                    <a:pt x="3448" y="4898"/>
                  </a:cubicBezTo>
                  <a:lnTo>
                    <a:pt x="2909" y="5647"/>
                  </a:lnTo>
                  <a:cubicBezTo>
                    <a:pt x="2817" y="5782"/>
                    <a:pt x="2612" y="5879"/>
                    <a:pt x="2450" y="5857"/>
                  </a:cubicBezTo>
                  <a:lnTo>
                    <a:pt x="1549" y="5737"/>
                  </a:lnTo>
                  <a:cubicBezTo>
                    <a:pt x="1387" y="5715"/>
                    <a:pt x="1251" y="5705"/>
                    <a:pt x="1246" y="5710"/>
                  </a:cubicBezTo>
                  <a:cubicBezTo>
                    <a:pt x="1241" y="5715"/>
                    <a:pt x="1181" y="5847"/>
                    <a:pt x="1111" y="5999"/>
                  </a:cubicBezTo>
                  <a:lnTo>
                    <a:pt x="518" y="7482"/>
                  </a:lnTo>
                  <a:cubicBezTo>
                    <a:pt x="464" y="7639"/>
                    <a:pt x="419" y="7774"/>
                    <a:pt x="413" y="7780"/>
                  </a:cubicBezTo>
                  <a:cubicBezTo>
                    <a:pt x="413" y="7791"/>
                    <a:pt x="521" y="7874"/>
                    <a:pt x="656" y="7966"/>
                  </a:cubicBezTo>
                  <a:lnTo>
                    <a:pt x="1381" y="8454"/>
                  </a:lnTo>
                  <a:cubicBezTo>
                    <a:pt x="1516" y="8546"/>
                    <a:pt x="1602" y="8751"/>
                    <a:pt x="1570" y="8914"/>
                  </a:cubicBezTo>
                  <a:lnTo>
                    <a:pt x="1420" y="9943"/>
                  </a:lnTo>
                  <a:cubicBezTo>
                    <a:pt x="1404" y="10105"/>
                    <a:pt x="1262" y="10292"/>
                    <a:pt x="1105" y="10346"/>
                  </a:cubicBezTo>
                  <a:lnTo>
                    <a:pt x="279" y="10647"/>
                  </a:lnTo>
                  <a:cubicBezTo>
                    <a:pt x="122" y="10701"/>
                    <a:pt x="0" y="10756"/>
                    <a:pt x="0" y="10767"/>
                  </a:cubicBezTo>
                  <a:cubicBezTo>
                    <a:pt x="0" y="10778"/>
                    <a:pt x="7" y="10921"/>
                    <a:pt x="18" y="11083"/>
                  </a:cubicBezTo>
                  <a:lnTo>
                    <a:pt x="168" y="12626"/>
                  </a:lnTo>
                  <a:cubicBezTo>
                    <a:pt x="195" y="12789"/>
                    <a:pt x="210" y="12931"/>
                    <a:pt x="216" y="12942"/>
                  </a:cubicBezTo>
                  <a:cubicBezTo>
                    <a:pt x="216" y="12953"/>
                    <a:pt x="351" y="12974"/>
                    <a:pt x="518" y="12990"/>
                  </a:cubicBezTo>
                  <a:lnTo>
                    <a:pt x="1354" y="13081"/>
                  </a:lnTo>
                  <a:cubicBezTo>
                    <a:pt x="1516" y="13097"/>
                    <a:pt x="1689" y="13245"/>
                    <a:pt x="1737" y="13403"/>
                  </a:cubicBezTo>
                  <a:lnTo>
                    <a:pt x="2121" y="14501"/>
                  </a:lnTo>
                  <a:cubicBezTo>
                    <a:pt x="2180" y="14652"/>
                    <a:pt x="2141" y="14881"/>
                    <a:pt x="2028" y="15000"/>
                  </a:cubicBezTo>
                  <a:lnTo>
                    <a:pt x="1456" y="15623"/>
                  </a:lnTo>
                  <a:cubicBezTo>
                    <a:pt x="1348" y="15742"/>
                    <a:pt x="1259" y="15852"/>
                    <a:pt x="1264" y="15857"/>
                  </a:cubicBezTo>
                  <a:cubicBezTo>
                    <a:pt x="1269" y="15863"/>
                    <a:pt x="1339" y="15987"/>
                    <a:pt x="1426" y="16128"/>
                  </a:cubicBezTo>
                  <a:lnTo>
                    <a:pt x="2256" y="17380"/>
                  </a:lnTo>
                  <a:cubicBezTo>
                    <a:pt x="2353" y="17510"/>
                    <a:pt x="2439" y="17625"/>
                    <a:pt x="2444" y="17635"/>
                  </a:cubicBezTo>
                  <a:cubicBezTo>
                    <a:pt x="2450" y="17641"/>
                    <a:pt x="2578" y="17596"/>
                    <a:pt x="2729" y="17536"/>
                  </a:cubicBezTo>
                  <a:lnTo>
                    <a:pt x="3490" y="17232"/>
                  </a:lnTo>
                  <a:cubicBezTo>
                    <a:pt x="3641" y="17173"/>
                    <a:pt x="3862" y="17218"/>
                    <a:pt x="3975" y="17338"/>
                  </a:cubicBezTo>
                  <a:lnTo>
                    <a:pt x="4907" y="18192"/>
                  </a:lnTo>
                  <a:cubicBezTo>
                    <a:pt x="5031" y="18295"/>
                    <a:pt x="5100" y="18511"/>
                    <a:pt x="5062" y="18673"/>
                  </a:cubicBezTo>
                  <a:lnTo>
                    <a:pt x="4853" y="19477"/>
                  </a:lnTo>
                  <a:cubicBezTo>
                    <a:pt x="4809" y="19634"/>
                    <a:pt x="4781" y="19769"/>
                    <a:pt x="4787" y="19774"/>
                  </a:cubicBezTo>
                  <a:cubicBezTo>
                    <a:pt x="4792" y="19780"/>
                    <a:pt x="4916" y="19850"/>
                    <a:pt x="5056" y="19937"/>
                  </a:cubicBezTo>
                  <a:lnTo>
                    <a:pt x="6344" y="20632"/>
                  </a:lnTo>
                  <a:cubicBezTo>
                    <a:pt x="6490" y="20702"/>
                    <a:pt x="6621" y="20762"/>
                    <a:pt x="6632" y="20767"/>
                  </a:cubicBezTo>
                  <a:cubicBezTo>
                    <a:pt x="6637" y="20773"/>
                    <a:pt x="6734" y="20669"/>
                    <a:pt x="6842" y="20545"/>
                  </a:cubicBezTo>
                  <a:lnTo>
                    <a:pt x="7372" y="19934"/>
                  </a:lnTo>
                  <a:cubicBezTo>
                    <a:pt x="7480" y="19809"/>
                    <a:pt x="7695" y="19744"/>
                    <a:pt x="7851" y="19793"/>
                  </a:cubicBezTo>
                  <a:lnTo>
                    <a:pt x="9136" y="20117"/>
                  </a:lnTo>
                  <a:cubicBezTo>
                    <a:pt x="9298" y="20150"/>
                    <a:pt x="9458" y="20307"/>
                    <a:pt x="9495" y="20469"/>
                  </a:cubicBezTo>
                  <a:lnTo>
                    <a:pt x="9681" y="21261"/>
                  </a:lnTo>
                  <a:cubicBezTo>
                    <a:pt x="9719" y="21423"/>
                    <a:pt x="9757" y="21552"/>
                    <a:pt x="9762" y="21552"/>
                  </a:cubicBezTo>
                  <a:cubicBezTo>
                    <a:pt x="9767" y="21552"/>
                    <a:pt x="9912" y="21563"/>
                    <a:pt x="10074" y="21574"/>
                  </a:cubicBezTo>
                  <a:lnTo>
                    <a:pt x="10499" y="21595"/>
                  </a:lnTo>
                  <a:cubicBezTo>
                    <a:pt x="10661" y="21600"/>
                    <a:pt x="10931" y="21600"/>
                    <a:pt x="11098" y="21595"/>
                  </a:cubicBezTo>
                  <a:lnTo>
                    <a:pt x="11526" y="21574"/>
                  </a:lnTo>
                  <a:cubicBezTo>
                    <a:pt x="11688" y="21563"/>
                    <a:pt x="11827" y="21552"/>
                    <a:pt x="11838" y="21552"/>
                  </a:cubicBezTo>
                  <a:cubicBezTo>
                    <a:pt x="11849" y="21552"/>
                    <a:pt x="11881" y="21418"/>
                    <a:pt x="11919" y="21261"/>
                  </a:cubicBezTo>
                  <a:lnTo>
                    <a:pt x="12105" y="20469"/>
                  </a:lnTo>
                  <a:cubicBezTo>
                    <a:pt x="12142" y="20307"/>
                    <a:pt x="12302" y="20150"/>
                    <a:pt x="12464" y="20117"/>
                  </a:cubicBezTo>
                  <a:lnTo>
                    <a:pt x="13749" y="19793"/>
                  </a:lnTo>
                  <a:cubicBezTo>
                    <a:pt x="13905" y="19744"/>
                    <a:pt x="14120" y="19809"/>
                    <a:pt x="14228" y="19934"/>
                  </a:cubicBezTo>
                  <a:lnTo>
                    <a:pt x="14758" y="20545"/>
                  </a:lnTo>
                  <a:cubicBezTo>
                    <a:pt x="14866" y="20669"/>
                    <a:pt x="14957" y="20767"/>
                    <a:pt x="14968" y="20767"/>
                  </a:cubicBezTo>
                  <a:cubicBezTo>
                    <a:pt x="14974" y="20762"/>
                    <a:pt x="15102" y="20702"/>
                    <a:pt x="15253" y="20632"/>
                  </a:cubicBezTo>
                  <a:lnTo>
                    <a:pt x="16544" y="19937"/>
                  </a:lnTo>
                  <a:cubicBezTo>
                    <a:pt x="16684" y="19850"/>
                    <a:pt x="16803" y="19780"/>
                    <a:pt x="16813" y="19774"/>
                  </a:cubicBezTo>
                  <a:cubicBezTo>
                    <a:pt x="16819" y="19769"/>
                    <a:pt x="16794" y="19634"/>
                    <a:pt x="16750" y="19477"/>
                  </a:cubicBezTo>
                  <a:lnTo>
                    <a:pt x="16538" y="18673"/>
                  </a:lnTo>
                  <a:cubicBezTo>
                    <a:pt x="16495" y="18516"/>
                    <a:pt x="16567" y="18300"/>
                    <a:pt x="16696" y="18192"/>
                  </a:cubicBezTo>
                  <a:lnTo>
                    <a:pt x="17622" y="17338"/>
                  </a:lnTo>
                  <a:cubicBezTo>
                    <a:pt x="17735" y="17218"/>
                    <a:pt x="17956" y="17173"/>
                    <a:pt x="18107" y="17232"/>
                  </a:cubicBezTo>
                  <a:lnTo>
                    <a:pt x="18868" y="17536"/>
                  </a:lnTo>
                  <a:cubicBezTo>
                    <a:pt x="19019" y="17596"/>
                    <a:pt x="19150" y="17641"/>
                    <a:pt x="19156" y="17635"/>
                  </a:cubicBezTo>
                  <a:cubicBezTo>
                    <a:pt x="19161" y="17630"/>
                    <a:pt x="19247" y="17515"/>
                    <a:pt x="19344" y="17380"/>
                  </a:cubicBezTo>
                  <a:lnTo>
                    <a:pt x="20177" y="16128"/>
                  </a:lnTo>
                  <a:cubicBezTo>
                    <a:pt x="20264" y="15987"/>
                    <a:pt x="20334" y="15863"/>
                    <a:pt x="20339" y="15857"/>
                  </a:cubicBezTo>
                  <a:cubicBezTo>
                    <a:pt x="20344" y="15852"/>
                    <a:pt x="20258" y="15742"/>
                    <a:pt x="20144" y="15623"/>
                  </a:cubicBezTo>
                  <a:lnTo>
                    <a:pt x="19572" y="14988"/>
                  </a:lnTo>
                  <a:cubicBezTo>
                    <a:pt x="19464" y="14869"/>
                    <a:pt x="19420" y="14643"/>
                    <a:pt x="19479" y="14492"/>
                  </a:cubicBezTo>
                  <a:lnTo>
                    <a:pt x="19863" y="13391"/>
                  </a:lnTo>
                  <a:cubicBezTo>
                    <a:pt x="19911" y="13233"/>
                    <a:pt x="20084" y="13088"/>
                    <a:pt x="20246" y="13072"/>
                  </a:cubicBezTo>
                  <a:lnTo>
                    <a:pt x="21082" y="12978"/>
                  </a:lnTo>
                  <a:cubicBezTo>
                    <a:pt x="21244" y="12962"/>
                    <a:pt x="21379" y="12941"/>
                    <a:pt x="21384" y="12930"/>
                  </a:cubicBezTo>
                  <a:cubicBezTo>
                    <a:pt x="21384" y="12919"/>
                    <a:pt x="21405" y="12785"/>
                    <a:pt x="21432" y="12617"/>
                  </a:cubicBezTo>
                  <a:lnTo>
                    <a:pt x="21585" y="11071"/>
                  </a:lnTo>
                  <a:cubicBezTo>
                    <a:pt x="21596" y="10908"/>
                    <a:pt x="21600" y="10766"/>
                    <a:pt x="21600" y="10755"/>
                  </a:cubicBezTo>
                  <a:cubicBezTo>
                    <a:pt x="21584" y="10755"/>
                    <a:pt x="21460" y="10701"/>
                    <a:pt x="21303" y="10647"/>
                  </a:cubicBezTo>
                  <a:lnTo>
                    <a:pt x="20477" y="10346"/>
                  </a:lnTo>
                  <a:cubicBezTo>
                    <a:pt x="20320" y="10292"/>
                    <a:pt x="20181" y="10105"/>
                    <a:pt x="20165" y="9943"/>
                  </a:cubicBezTo>
                  <a:lnTo>
                    <a:pt x="20015" y="8914"/>
                  </a:lnTo>
                  <a:cubicBezTo>
                    <a:pt x="19983" y="8751"/>
                    <a:pt x="20069" y="8546"/>
                    <a:pt x="20204" y="8454"/>
                  </a:cubicBezTo>
                  <a:lnTo>
                    <a:pt x="20926" y="7966"/>
                  </a:lnTo>
                  <a:cubicBezTo>
                    <a:pt x="21061" y="7874"/>
                    <a:pt x="21174" y="7791"/>
                    <a:pt x="21169" y="7780"/>
                  </a:cubicBezTo>
                  <a:cubicBezTo>
                    <a:pt x="21169" y="7769"/>
                    <a:pt x="21121" y="7639"/>
                    <a:pt x="21067" y="7482"/>
                  </a:cubicBezTo>
                  <a:lnTo>
                    <a:pt x="20474" y="5999"/>
                  </a:lnTo>
                  <a:cubicBezTo>
                    <a:pt x="20404" y="5847"/>
                    <a:pt x="20344" y="5721"/>
                    <a:pt x="20339" y="5710"/>
                  </a:cubicBezTo>
                  <a:cubicBezTo>
                    <a:pt x="20334" y="5699"/>
                    <a:pt x="20198" y="5715"/>
                    <a:pt x="20036" y="5737"/>
                  </a:cubicBezTo>
                  <a:lnTo>
                    <a:pt x="19135" y="5857"/>
                  </a:lnTo>
                  <a:cubicBezTo>
                    <a:pt x="18973" y="5879"/>
                    <a:pt x="18763" y="5788"/>
                    <a:pt x="18676" y="5647"/>
                  </a:cubicBezTo>
                  <a:lnTo>
                    <a:pt x="18134" y="4898"/>
                  </a:lnTo>
                  <a:cubicBezTo>
                    <a:pt x="18032" y="4768"/>
                    <a:pt x="18017" y="4548"/>
                    <a:pt x="18092" y="4401"/>
                  </a:cubicBezTo>
                  <a:lnTo>
                    <a:pt x="18518" y="3607"/>
                  </a:lnTo>
                  <a:cubicBezTo>
                    <a:pt x="18593" y="3461"/>
                    <a:pt x="18655" y="3336"/>
                    <a:pt x="18650" y="3330"/>
                  </a:cubicBezTo>
                  <a:cubicBezTo>
                    <a:pt x="18644" y="3325"/>
                    <a:pt x="18541" y="3228"/>
                    <a:pt x="18422" y="3114"/>
                  </a:cubicBezTo>
                  <a:lnTo>
                    <a:pt x="17188" y="2043"/>
                  </a:lnTo>
                  <a:cubicBezTo>
                    <a:pt x="17058" y="1940"/>
                    <a:pt x="16944" y="1853"/>
                    <a:pt x="16939" y="1847"/>
                  </a:cubicBezTo>
                  <a:cubicBezTo>
                    <a:pt x="16934" y="1842"/>
                    <a:pt x="16814" y="1918"/>
                    <a:pt x="16685" y="2010"/>
                  </a:cubicBezTo>
                  <a:lnTo>
                    <a:pt x="15936" y="2545"/>
                  </a:lnTo>
                  <a:cubicBezTo>
                    <a:pt x="15801" y="2643"/>
                    <a:pt x="15573" y="2654"/>
                    <a:pt x="15432" y="2572"/>
                  </a:cubicBezTo>
                  <a:lnTo>
                    <a:pt x="14684" y="2190"/>
                  </a:lnTo>
                  <a:cubicBezTo>
                    <a:pt x="14532" y="2120"/>
                    <a:pt x="14412" y="1928"/>
                    <a:pt x="14417" y="1760"/>
                  </a:cubicBezTo>
                  <a:lnTo>
                    <a:pt x="14429" y="839"/>
                  </a:lnTo>
                  <a:cubicBezTo>
                    <a:pt x="14429" y="677"/>
                    <a:pt x="14428" y="536"/>
                    <a:pt x="14417" y="536"/>
                  </a:cubicBezTo>
                  <a:cubicBezTo>
                    <a:pt x="14412" y="530"/>
                    <a:pt x="14271" y="494"/>
                    <a:pt x="14114" y="445"/>
                  </a:cubicBezTo>
                  <a:lnTo>
                    <a:pt x="12509" y="54"/>
                  </a:lnTo>
                  <a:cubicBezTo>
                    <a:pt x="12347" y="22"/>
                    <a:pt x="12206" y="0"/>
                    <a:pt x="12200" y="0"/>
                  </a:cubicBezTo>
                  <a:cubicBezTo>
                    <a:pt x="12190" y="0"/>
                    <a:pt x="12126" y="118"/>
                    <a:pt x="12051" y="265"/>
                  </a:cubicBezTo>
                  <a:lnTo>
                    <a:pt x="11628" y="1095"/>
                  </a:lnTo>
                  <a:cubicBezTo>
                    <a:pt x="11553" y="1241"/>
                    <a:pt x="11359" y="1353"/>
                    <a:pt x="11197" y="1348"/>
                  </a:cubicBezTo>
                  <a:lnTo>
                    <a:pt x="10388" y="1348"/>
                  </a:lnTo>
                  <a:cubicBezTo>
                    <a:pt x="10226" y="1353"/>
                    <a:pt x="10027" y="1241"/>
                    <a:pt x="9957" y="1095"/>
                  </a:cubicBezTo>
                  <a:lnTo>
                    <a:pt x="9534" y="265"/>
                  </a:lnTo>
                  <a:cubicBezTo>
                    <a:pt x="9459" y="118"/>
                    <a:pt x="9395" y="0"/>
                    <a:pt x="9385" y="0"/>
                  </a:cubicBezTo>
                  <a:close/>
                  <a:moveTo>
                    <a:pt x="10775" y="4708"/>
                  </a:moveTo>
                  <a:cubicBezTo>
                    <a:pt x="12326" y="4708"/>
                    <a:pt x="13880" y="5303"/>
                    <a:pt x="15064" y="6492"/>
                  </a:cubicBezTo>
                  <a:cubicBezTo>
                    <a:pt x="17432" y="8870"/>
                    <a:pt x="17432" y="12727"/>
                    <a:pt x="15064" y="15105"/>
                  </a:cubicBezTo>
                  <a:cubicBezTo>
                    <a:pt x="12696" y="17484"/>
                    <a:pt x="8856" y="17484"/>
                    <a:pt x="6488" y="15105"/>
                  </a:cubicBezTo>
                  <a:cubicBezTo>
                    <a:pt x="4120" y="12727"/>
                    <a:pt x="4120" y="8870"/>
                    <a:pt x="6488" y="6492"/>
                  </a:cubicBezTo>
                  <a:cubicBezTo>
                    <a:pt x="7672" y="5303"/>
                    <a:pt x="9223" y="4708"/>
                    <a:pt x="10775" y="4708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grpSp>
        <p:nvGrpSpPr>
          <p:cNvPr id="204" name="Google Shape;204;p19"/>
          <p:cNvGrpSpPr/>
          <p:nvPr/>
        </p:nvGrpSpPr>
        <p:grpSpPr>
          <a:xfrm>
            <a:off x="577189" y="562244"/>
            <a:ext cx="4398767" cy="728076"/>
            <a:chOff x="0" y="53128"/>
            <a:chExt cx="11730044" cy="1941522"/>
          </a:xfrm>
        </p:grpSpPr>
        <p:sp>
          <p:nvSpPr>
            <p:cNvPr id="205" name="Google Shape;205;p19"/>
            <p:cNvSpPr/>
            <p:nvPr/>
          </p:nvSpPr>
          <p:spPr>
            <a:xfrm>
              <a:off x="0" y="1153400"/>
              <a:ext cx="11730044" cy="841250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The power of content marketing lies in its ability to attract, engage, and build trust with a target audience, ultimately driving conversions and revenue for businesses.</a:t>
              </a:r>
              <a:endParaRPr sz="500"/>
            </a:p>
          </p:txBody>
        </p:sp>
        <p:sp>
          <p:nvSpPr>
            <p:cNvPr id="206" name="Google Shape;206;p19"/>
            <p:cNvSpPr/>
            <p:nvPr/>
          </p:nvSpPr>
          <p:spPr>
            <a:xfrm>
              <a:off x="5119" y="53128"/>
              <a:ext cx="9361863" cy="810472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DM Sans Medium"/>
                <a:buNone/>
              </a:pPr>
              <a:r>
                <a:rPr lang="en-GB" sz="17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The power of content marketing</a:t>
              </a:r>
              <a:endParaRPr sz="500"/>
            </a:p>
          </p:txBody>
        </p:sp>
      </p:grpSp>
      <p:sp>
        <p:nvSpPr>
          <p:cNvPr id="207" name="Google Shape;207;p19"/>
          <p:cNvSpPr txBox="1"/>
          <p:nvPr/>
        </p:nvSpPr>
        <p:spPr>
          <a:xfrm>
            <a:off x="814636" y="3775962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Establish thought leadership and trust: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creating content that is informative and insightful, businesses can establish themselves as thought leaders and build trust with their audience.</a:t>
            </a:r>
            <a:endParaRPr sz="500"/>
          </a:p>
        </p:txBody>
      </p:sp>
      <p:sp>
        <p:nvSpPr>
          <p:cNvPr id="208" name="Google Shape;208;p19"/>
          <p:cNvSpPr txBox="1"/>
          <p:nvPr/>
        </p:nvSpPr>
        <p:spPr>
          <a:xfrm>
            <a:off x="3045331" y="2370726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Enhance lead generation campaigns:</a:t>
            </a:r>
            <a:r>
              <a:rPr lang="en-GB" sz="7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creating content that addresses the needs and pain points of their target audience, businesses can improve their lead generation campaigns and attract more qualified leads.</a:t>
            </a:r>
            <a:endParaRPr sz="500"/>
          </a:p>
        </p:txBody>
      </p:sp>
      <p:sp>
        <p:nvSpPr>
          <p:cNvPr id="209" name="Google Shape;209;p19"/>
          <p:cNvSpPr txBox="1"/>
          <p:nvPr/>
        </p:nvSpPr>
        <p:spPr>
          <a:xfrm>
            <a:off x="814636" y="2365514"/>
            <a:ext cx="1905000" cy="45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Increase site traffic: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creating engaging and informative content, businesses can attract more traffic to their website and increase their visibility online.</a:t>
            </a:r>
            <a:endParaRPr sz="500"/>
          </a:p>
        </p:txBody>
      </p:sp>
      <p:sp>
        <p:nvSpPr>
          <p:cNvPr id="210" name="Google Shape;210;p19"/>
          <p:cNvSpPr txBox="1"/>
          <p:nvPr/>
        </p:nvSpPr>
        <p:spPr>
          <a:xfrm>
            <a:off x="814636" y="1668958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Build brand awareness: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consistently producing and sharing quality content, businesses can increase their brand awareness and establish themselves as a trusted authority in their industry.</a:t>
            </a:r>
            <a:endParaRPr sz="500"/>
          </a:p>
        </p:txBody>
      </p:sp>
      <p:sp>
        <p:nvSpPr>
          <p:cNvPr id="211" name="Google Shape;211;p19"/>
          <p:cNvSpPr txBox="1"/>
          <p:nvPr/>
        </p:nvSpPr>
        <p:spPr>
          <a:xfrm>
            <a:off x="814636" y="3072495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Drive direct conversions:</a:t>
            </a:r>
            <a:r>
              <a:rPr lang="en-GB" sz="700" b="0" i="0" u="none" strike="noStrike" cap="none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rPr>
              <a:t>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Through strategic content marketing efforts, businesses can create content that directly drives conversions and sales, such as product demos or case studies.</a:t>
            </a:r>
            <a:endParaRPr sz="500"/>
          </a:p>
        </p:txBody>
      </p:sp>
      <p:sp>
        <p:nvSpPr>
          <p:cNvPr id="212" name="Google Shape;212;p19"/>
          <p:cNvSpPr txBox="1"/>
          <p:nvPr/>
        </p:nvSpPr>
        <p:spPr>
          <a:xfrm>
            <a:off x="3045331" y="1668958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Improve search visibility and SEO: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marketing can improve a business's search visibility and SEO by creating content that is optimized for keywords and provides value to the reader.</a:t>
            </a:r>
            <a:endParaRPr sz="500"/>
          </a:p>
        </p:txBody>
      </p:sp>
      <p:sp>
        <p:nvSpPr>
          <p:cNvPr id="213" name="Google Shape;213;p19"/>
          <p:cNvSpPr txBox="1"/>
          <p:nvPr/>
        </p:nvSpPr>
        <p:spPr>
          <a:xfrm>
            <a:off x="3045331" y="3775962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Increase client retention: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By consistently creating and sharing valuable content, businesses can increase client retention and build long-lasting relationships with their customers.</a:t>
            </a:r>
            <a:endParaRPr sz="500"/>
          </a:p>
        </p:txBody>
      </p:sp>
      <p:sp>
        <p:nvSpPr>
          <p:cNvPr id="214" name="Google Shape;214;p19"/>
          <p:cNvSpPr txBox="1"/>
          <p:nvPr/>
        </p:nvSpPr>
        <p:spPr>
          <a:xfrm>
            <a:off x="3045331" y="3072495"/>
            <a:ext cx="1905000" cy="557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Community building: </a:t>
            </a: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Content marketing can help businesses build a community around their brand by creating content that encourages engagement and interaction among their audience.</a:t>
            </a:r>
            <a:endParaRPr sz="500"/>
          </a:p>
        </p:txBody>
      </p:sp>
      <p:grpSp>
        <p:nvGrpSpPr>
          <p:cNvPr id="215" name="Google Shape;215;p19"/>
          <p:cNvGrpSpPr/>
          <p:nvPr/>
        </p:nvGrpSpPr>
        <p:grpSpPr>
          <a:xfrm>
            <a:off x="596156" y="1634069"/>
            <a:ext cx="185405" cy="2297574"/>
            <a:chOff x="0" y="0"/>
            <a:chExt cx="494411" cy="6126862"/>
          </a:xfrm>
        </p:grpSpPr>
        <p:grpSp>
          <p:nvGrpSpPr>
            <p:cNvPr id="216" name="Google Shape;216;p19"/>
            <p:cNvGrpSpPr/>
            <p:nvPr/>
          </p:nvGrpSpPr>
          <p:grpSpPr>
            <a:xfrm>
              <a:off x="0" y="0"/>
              <a:ext cx="494411" cy="494411"/>
              <a:chOff x="0" y="0"/>
              <a:chExt cx="494410" cy="494410"/>
            </a:xfrm>
          </p:grpSpPr>
          <p:sp>
            <p:nvSpPr>
              <p:cNvPr id="217" name="Google Shape;217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18" name="Google Shape;218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1</a:t>
                </a:r>
                <a:endParaRPr sz="500"/>
              </a:p>
            </p:txBody>
          </p:sp>
        </p:grpSp>
        <p:grpSp>
          <p:nvGrpSpPr>
            <p:cNvPr id="219" name="Google Shape;219;p19"/>
            <p:cNvGrpSpPr/>
            <p:nvPr/>
          </p:nvGrpSpPr>
          <p:grpSpPr>
            <a:xfrm>
              <a:off x="0" y="1866900"/>
              <a:ext cx="494411" cy="494411"/>
              <a:chOff x="0" y="0"/>
              <a:chExt cx="494410" cy="494410"/>
            </a:xfrm>
          </p:grpSpPr>
          <p:sp>
            <p:nvSpPr>
              <p:cNvPr id="220" name="Google Shape;220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21" name="Google Shape;221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2</a:t>
                </a:r>
                <a:endParaRPr sz="500"/>
              </a:p>
            </p:txBody>
          </p:sp>
        </p:grpSp>
        <p:grpSp>
          <p:nvGrpSpPr>
            <p:cNvPr id="222" name="Google Shape;222;p19"/>
            <p:cNvGrpSpPr/>
            <p:nvPr/>
          </p:nvGrpSpPr>
          <p:grpSpPr>
            <a:xfrm>
              <a:off x="0" y="3733800"/>
              <a:ext cx="494411" cy="494412"/>
              <a:chOff x="0" y="0"/>
              <a:chExt cx="494410" cy="494410"/>
            </a:xfrm>
          </p:grpSpPr>
          <p:sp>
            <p:nvSpPr>
              <p:cNvPr id="223" name="Google Shape;223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24" name="Google Shape;224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3</a:t>
                </a:r>
                <a:endParaRPr sz="500"/>
              </a:p>
            </p:txBody>
          </p:sp>
        </p:grpSp>
        <p:grpSp>
          <p:nvGrpSpPr>
            <p:cNvPr id="225" name="Google Shape;225;p19"/>
            <p:cNvGrpSpPr/>
            <p:nvPr/>
          </p:nvGrpSpPr>
          <p:grpSpPr>
            <a:xfrm>
              <a:off x="0" y="5632450"/>
              <a:ext cx="494411" cy="494412"/>
              <a:chOff x="0" y="0"/>
              <a:chExt cx="494410" cy="494410"/>
            </a:xfrm>
          </p:grpSpPr>
          <p:sp>
            <p:nvSpPr>
              <p:cNvPr id="226" name="Google Shape;226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27" name="Google Shape;227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4</a:t>
                </a:r>
                <a:endParaRPr sz="500"/>
              </a:p>
            </p:txBody>
          </p:sp>
        </p:grpSp>
      </p:grpSp>
      <p:grpSp>
        <p:nvGrpSpPr>
          <p:cNvPr id="228" name="Google Shape;228;p19"/>
          <p:cNvGrpSpPr/>
          <p:nvPr/>
        </p:nvGrpSpPr>
        <p:grpSpPr>
          <a:xfrm>
            <a:off x="2804069" y="1634069"/>
            <a:ext cx="185405" cy="2297574"/>
            <a:chOff x="0" y="0"/>
            <a:chExt cx="494411" cy="6126862"/>
          </a:xfrm>
        </p:grpSpPr>
        <p:grpSp>
          <p:nvGrpSpPr>
            <p:cNvPr id="229" name="Google Shape;229;p19"/>
            <p:cNvGrpSpPr/>
            <p:nvPr/>
          </p:nvGrpSpPr>
          <p:grpSpPr>
            <a:xfrm>
              <a:off x="0" y="0"/>
              <a:ext cx="494411" cy="494411"/>
              <a:chOff x="0" y="0"/>
              <a:chExt cx="494410" cy="494410"/>
            </a:xfrm>
          </p:grpSpPr>
          <p:sp>
            <p:nvSpPr>
              <p:cNvPr id="230" name="Google Shape;230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31" name="Google Shape;231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5</a:t>
                </a:r>
                <a:endParaRPr sz="500"/>
              </a:p>
            </p:txBody>
          </p:sp>
        </p:grpSp>
        <p:grpSp>
          <p:nvGrpSpPr>
            <p:cNvPr id="232" name="Google Shape;232;p19"/>
            <p:cNvGrpSpPr/>
            <p:nvPr/>
          </p:nvGrpSpPr>
          <p:grpSpPr>
            <a:xfrm>
              <a:off x="0" y="1866900"/>
              <a:ext cx="494411" cy="494411"/>
              <a:chOff x="0" y="0"/>
              <a:chExt cx="494410" cy="494410"/>
            </a:xfrm>
          </p:grpSpPr>
          <p:sp>
            <p:nvSpPr>
              <p:cNvPr id="233" name="Google Shape;233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34" name="Google Shape;234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6</a:t>
                </a:r>
                <a:endParaRPr sz="500"/>
              </a:p>
            </p:txBody>
          </p:sp>
        </p:grpSp>
        <p:grpSp>
          <p:nvGrpSpPr>
            <p:cNvPr id="235" name="Google Shape;235;p19"/>
            <p:cNvGrpSpPr/>
            <p:nvPr/>
          </p:nvGrpSpPr>
          <p:grpSpPr>
            <a:xfrm>
              <a:off x="0" y="3733800"/>
              <a:ext cx="494411" cy="494412"/>
              <a:chOff x="0" y="0"/>
              <a:chExt cx="494410" cy="494410"/>
            </a:xfrm>
          </p:grpSpPr>
          <p:sp>
            <p:nvSpPr>
              <p:cNvPr id="236" name="Google Shape;236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37" name="Google Shape;237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7</a:t>
                </a:r>
                <a:endParaRPr sz="500"/>
              </a:p>
            </p:txBody>
          </p:sp>
        </p:grpSp>
        <p:grpSp>
          <p:nvGrpSpPr>
            <p:cNvPr id="238" name="Google Shape;238;p19"/>
            <p:cNvGrpSpPr/>
            <p:nvPr/>
          </p:nvGrpSpPr>
          <p:grpSpPr>
            <a:xfrm>
              <a:off x="0" y="5632450"/>
              <a:ext cx="494411" cy="494412"/>
              <a:chOff x="0" y="0"/>
              <a:chExt cx="494410" cy="494410"/>
            </a:xfrm>
          </p:grpSpPr>
          <p:sp>
            <p:nvSpPr>
              <p:cNvPr id="239" name="Google Shape;239;p19"/>
              <p:cNvSpPr/>
              <p:nvPr/>
            </p:nvSpPr>
            <p:spPr>
              <a:xfrm>
                <a:off x="0" y="0"/>
                <a:ext cx="494410" cy="49441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14300" tIns="14300" rIns="14300" bIns="143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DM Sans"/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240" name="Google Shape;240;p19"/>
              <p:cNvSpPr/>
              <p:nvPr/>
            </p:nvSpPr>
            <p:spPr>
              <a:xfrm>
                <a:off x="43120" y="75754"/>
                <a:ext cx="408170" cy="323164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1200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14300" tIns="14300" rIns="14300" bIns="143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600"/>
                  <a:buFont typeface="DM Sans Medium"/>
                  <a:buNone/>
                </a:pPr>
                <a:r>
                  <a:rPr lang="en-GB" sz="600" b="0" i="0" u="none" strike="noStrike" cap="none">
                    <a:solidFill>
                      <a:schemeClr val="lt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8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</Words>
  <Application>Microsoft Macintosh PowerPoint</Application>
  <PresentationFormat>On-screen Show (16:9)</PresentationFormat>
  <Paragraphs>35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2023-04-09T04:57:05Z</dcterms:modified>
</cp:coreProperties>
</file>