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9"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09D78"/>
          </a:solidFill>
        </a:fill>
      </a:tcStyle>
    </a:firstCol>
    <a:lastRow>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27058"/>
          </a:solidFill>
        </a:fill>
      </a:tcStyle>
    </a:firstRow>
  </a:tblStyle>
  <a:tblStyle styleId="{C7B018BB-80A7-4F77-B60F-C8B233D01FF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EEBDE"/>
          </a:solidFill>
        </a:fill>
      </a:tcStyle>
    </a:wholeTbl>
    <a:band2H>
      <a:tcTxStyle/>
      <a:tcStyle>
        <a:tcBdr/>
        <a:fill>
          <a:solidFill>
            <a:srgbClr val="E8F5EF"/>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Row>
  </a:tblStyle>
  <a:tblStyle styleId="{EEE7283C-3CF3-47DC-8721-378D4A62B22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FCE5CB"/>
          </a:solidFill>
        </a:fill>
      </a:tcStyle>
    </a:wholeTbl>
    <a:band2H>
      <a:tcTxStyle/>
      <a:tcStyle>
        <a:tcBdr/>
        <a:fill>
          <a:solidFill>
            <a:srgbClr val="FDF2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Row>
  </a:tblStyle>
  <a:tblStyle styleId="{CF821DB8-F4EB-4A41-A1BA-3FCAFE7338EE}"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E4E4E4"/>
          </a:solidFill>
        </a:fill>
      </a:tcStyle>
    </a:wholeTbl>
    <a:band2H>
      <a:tcTxStyle/>
      <a:tcStyle>
        <a:tcBdr/>
        <a:fill>
          <a:solidFill>
            <a:schemeClr val="accent5"/>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Row>
  </a:tblStyle>
  <a:tblStyle styleId="{33BA23B1-9221-436E-865A-0063620EA4FD}" styleName="">
    <a:tblBg/>
    <a:wholeTbl>
      <a:tcTxStyle b="off" i="off">
        <a:font>
          <a:latin typeface="DM Sans Medium"/>
          <a:ea typeface="DM Sans Medium"/>
          <a:cs typeface="DM Sans Medium"/>
        </a:font>
        <a:srgbClr val="1A1A1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CFFFF"/>
          </a:solidFill>
        </a:fill>
      </a:tcStyle>
    </a:band2H>
    <a:firstCol>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M Sans Bold"/>
          <a:ea typeface="DM Sans Bold"/>
          <a:cs typeface="DM Sans Bold"/>
        </a:font>
        <a:srgbClr val="1A1A1A"/>
      </a:tcTxStyle>
      <a:tcStyle>
        <a:tcBdr>
          <a:left>
            <a:ln w="12700" cap="flat">
              <a:noFill/>
              <a:miter lim="400000"/>
            </a:ln>
          </a:left>
          <a:right>
            <a:ln w="12700" cap="flat">
              <a:noFill/>
              <a:miter lim="400000"/>
            </a:ln>
          </a:right>
          <a:top>
            <a:ln w="508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rgbClr val="FCFFFF"/>
          </a:solidFill>
        </a:fill>
      </a:tcStyle>
    </a:lastRow>
    <a:firstRow>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254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53" d="100"/>
          <a:sy n="53" d="100"/>
        </p:scale>
        <p:origin x="792" y="16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 name="Shape 27"/>
          <p:cNvSpPr>
            <a:spLocks noGrp="1" noRot="1" noChangeAspect="1"/>
          </p:cNvSpPr>
          <p:nvPr>
            <p:ph type="sldImg"/>
          </p:nvPr>
        </p:nvSpPr>
        <p:spPr>
          <a:xfrm>
            <a:off x="1143000" y="685800"/>
            <a:ext cx="4572000" cy="3429000"/>
          </a:xfrm>
          <a:prstGeom prst="rect">
            <a:avLst/>
          </a:prstGeom>
        </p:spPr>
        <p:txBody>
          <a:bodyPr/>
          <a:lstStyle/>
          <a:p>
            <a:endParaRPr/>
          </a:p>
        </p:txBody>
      </p:sp>
      <p:sp>
        <p:nvSpPr>
          <p:cNvPr id="28" name="Shape 2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DM Sans Regular"/>
      </a:defRPr>
    </a:lvl1pPr>
    <a:lvl2pPr indent="228600" defTabSz="457200" latinLnBrk="0">
      <a:lnSpc>
        <a:spcPct val="117999"/>
      </a:lnSpc>
      <a:defRPr sz="2200">
        <a:latin typeface="+mn-lt"/>
        <a:ea typeface="+mn-ea"/>
        <a:cs typeface="+mn-cs"/>
        <a:sym typeface="DM Sans Regular"/>
      </a:defRPr>
    </a:lvl2pPr>
    <a:lvl3pPr indent="457200" defTabSz="457200" latinLnBrk="0">
      <a:lnSpc>
        <a:spcPct val="117999"/>
      </a:lnSpc>
      <a:defRPr sz="2200">
        <a:latin typeface="+mn-lt"/>
        <a:ea typeface="+mn-ea"/>
        <a:cs typeface="+mn-cs"/>
        <a:sym typeface="DM Sans Regular"/>
      </a:defRPr>
    </a:lvl3pPr>
    <a:lvl4pPr indent="685800" defTabSz="457200" latinLnBrk="0">
      <a:lnSpc>
        <a:spcPct val="117999"/>
      </a:lnSpc>
      <a:defRPr sz="2200">
        <a:latin typeface="+mn-lt"/>
        <a:ea typeface="+mn-ea"/>
        <a:cs typeface="+mn-cs"/>
        <a:sym typeface="DM Sans Regular"/>
      </a:defRPr>
    </a:lvl4pPr>
    <a:lvl5pPr indent="914400" defTabSz="457200" latinLnBrk="0">
      <a:lnSpc>
        <a:spcPct val="117999"/>
      </a:lnSpc>
      <a:defRPr sz="2200">
        <a:latin typeface="+mn-lt"/>
        <a:ea typeface="+mn-ea"/>
        <a:cs typeface="+mn-cs"/>
        <a:sym typeface="DM Sans Regular"/>
      </a:defRPr>
    </a:lvl5pPr>
    <a:lvl6pPr indent="1143000" defTabSz="457200" latinLnBrk="0">
      <a:lnSpc>
        <a:spcPct val="117999"/>
      </a:lnSpc>
      <a:defRPr sz="2200">
        <a:latin typeface="+mn-lt"/>
        <a:ea typeface="+mn-ea"/>
        <a:cs typeface="+mn-cs"/>
        <a:sym typeface="DM Sans Regular"/>
      </a:defRPr>
    </a:lvl6pPr>
    <a:lvl7pPr indent="1371600" defTabSz="457200" latinLnBrk="0">
      <a:lnSpc>
        <a:spcPct val="117999"/>
      </a:lnSpc>
      <a:defRPr sz="2200">
        <a:latin typeface="+mn-lt"/>
        <a:ea typeface="+mn-ea"/>
        <a:cs typeface="+mn-cs"/>
        <a:sym typeface="DM Sans Regular"/>
      </a:defRPr>
    </a:lvl7pPr>
    <a:lvl8pPr indent="1600200" defTabSz="457200" latinLnBrk="0">
      <a:lnSpc>
        <a:spcPct val="117999"/>
      </a:lnSpc>
      <a:defRPr sz="2200">
        <a:latin typeface="+mn-lt"/>
        <a:ea typeface="+mn-ea"/>
        <a:cs typeface="+mn-cs"/>
        <a:sym typeface="DM Sans Regular"/>
      </a:defRPr>
    </a:lvl8pPr>
    <a:lvl9pPr indent="1828800" defTabSz="457200" latinLnBrk="0">
      <a:lnSpc>
        <a:spcPct val="117999"/>
      </a:lnSpc>
      <a:defRPr sz="2200">
        <a:latin typeface="+mn-lt"/>
        <a:ea typeface="+mn-ea"/>
        <a:cs typeface="+mn-cs"/>
        <a:sym typeface="DM Sans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ide with logo">
    <p:spTree>
      <p:nvGrpSpPr>
        <p:cNvPr id="1" name=""/>
        <p:cNvGrpSpPr/>
        <p:nvPr/>
      </p:nvGrpSpPr>
      <p:grpSpPr>
        <a:xfrm>
          <a:off x="0" y="0"/>
          <a:ext cx="0" cy="0"/>
          <a:chOff x="0" y="0"/>
          <a:chExt cx="0" cy="0"/>
        </a:xfrm>
      </p:grpSpPr>
      <p:sp>
        <p:nvSpPr>
          <p:cNvPr id="18" name="Line"/>
          <p:cNvSpPr/>
          <p:nvPr/>
        </p:nvSpPr>
        <p:spPr>
          <a:xfrm>
            <a:off x="21922052" y="12414101"/>
            <a:ext cx="0" cy="494438"/>
          </a:xfrm>
          <a:prstGeom prst="line">
            <a:avLst/>
          </a:prstGeom>
          <a:ln w="25400">
            <a:solidFill>
              <a:schemeClr val="accent6"/>
            </a:solidFill>
            <a:miter lim="400000"/>
          </a:ln>
        </p:spPr>
        <p:txBody>
          <a:bodyPr lIns="45718" tIns="45718" rIns="45718" bIns="45718"/>
          <a:lstStyle/>
          <a:p>
            <a:endParaRPr/>
          </a:p>
        </p:txBody>
      </p:sp>
      <p:sp>
        <p:nvSpPr>
          <p:cNvPr id="19" name="Calendar 2023"/>
          <p:cNvSpPr txBox="1"/>
          <p:nvPr/>
        </p:nvSpPr>
        <p:spPr>
          <a:xfrm>
            <a:off x="16850644" y="12413670"/>
            <a:ext cx="4697248"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3300"/>
              </a:spcBef>
              <a:defRPr sz="2400">
                <a:solidFill>
                  <a:srgbClr val="656565"/>
                </a:solidFill>
                <a:latin typeface="+mn-lt"/>
                <a:ea typeface="+mn-ea"/>
                <a:cs typeface="+mn-cs"/>
                <a:sym typeface="DM Sans Regular"/>
              </a:defRPr>
            </a:lvl1pPr>
          </a:lstStyle>
          <a:p>
            <a:r>
              <a:rPr lang="en-US" dirty="0"/>
              <a:t>Content Marketing</a:t>
            </a:r>
            <a:endParaRPr dirty="0"/>
          </a:p>
        </p:txBody>
      </p:sp>
      <p:sp>
        <p:nvSpPr>
          <p:cNvPr id="20" name="Fortum Themes"/>
          <p:cNvSpPr txBox="1"/>
          <p:nvPr/>
        </p:nvSpPr>
        <p:spPr>
          <a:xfrm>
            <a:off x="1563200" y="12413670"/>
            <a:ext cx="5180500"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l" defTabSz="457200">
              <a:spcBef>
                <a:spcPts val="3300"/>
              </a:spcBef>
              <a:defRPr sz="2400">
                <a:solidFill>
                  <a:srgbClr val="656565"/>
                </a:solidFill>
                <a:latin typeface="DM Sans Bold"/>
                <a:ea typeface="DM Sans Bold"/>
                <a:cs typeface="DM Sans Bold"/>
                <a:sym typeface="DM Sans Bold"/>
              </a:defRPr>
            </a:pPr>
            <a:r>
              <a:rPr lang="en-US" dirty="0" err="1"/>
              <a:t>HiSlide.io</a:t>
            </a:r>
            <a:r>
              <a:rPr dirty="0">
                <a:latin typeface="+mn-lt"/>
                <a:ea typeface="+mn-ea"/>
                <a:cs typeface="+mn-cs"/>
                <a:sym typeface="DM Sans Regular"/>
              </a:rPr>
              <a:t> T</a:t>
            </a:r>
            <a:r>
              <a:rPr lang="en-US" dirty="0">
                <a:latin typeface="+mn-lt"/>
                <a:ea typeface="+mn-ea"/>
                <a:cs typeface="+mn-cs"/>
                <a:sym typeface="DM Sans Regular"/>
              </a:rPr>
              <a:t>emplates</a:t>
            </a:r>
            <a:endParaRPr dirty="0">
              <a:latin typeface="+mn-lt"/>
              <a:ea typeface="+mn-ea"/>
              <a:cs typeface="+mn-cs"/>
              <a:sym typeface="DM Sans Regular"/>
            </a:endParaRPr>
          </a:p>
        </p:txBody>
      </p:sp>
      <p:sp>
        <p:nvSpPr>
          <p:cNvPr id="21" name="Slide Number"/>
          <p:cNvSpPr txBox="1">
            <a:spLocks noGrp="1"/>
          </p:cNvSpPr>
          <p:nvPr>
            <p:ph type="sldNum" sz="quarter" idx="2"/>
          </p:nvPr>
        </p:nvSpPr>
        <p:spPr>
          <a:xfrm>
            <a:off x="22063025" y="12413670"/>
            <a:ext cx="980441" cy="495301"/>
          </a:xfrm>
          <a:prstGeom prst="rect">
            <a:avLst/>
          </a:prstGeom>
        </p:spPr>
        <p:txBody>
          <a:bodyPr wrap="square"/>
          <a:lstStyle>
            <a:lvl1pPr>
              <a:defRPr>
                <a:solidFill>
                  <a:srgbClr val="535353"/>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4630400" y="12712700"/>
            <a:ext cx="5689600" cy="736600"/>
          </a:xfrm>
          <a:prstGeom prst="rect">
            <a:avLst/>
          </a:prstGeom>
          <a:ln w="12700">
            <a:miter lim="400000"/>
          </a:ln>
        </p:spPr>
        <p:txBody>
          <a:bodyPr wrap="none" lIns="50800" tIns="50800" rIns="50800" bIns="50800">
            <a:spAutoFit/>
          </a:bodyPr>
          <a:lstStyle>
            <a:lvl1pPr>
              <a:defRPr sz="2400">
                <a:solidFill>
                  <a:srgbClr val="000000"/>
                </a:solidFill>
                <a:latin typeface="+mn-lt"/>
                <a:ea typeface="+mn-ea"/>
                <a:cs typeface="+mn-cs"/>
                <a:sym typeface="DM Sans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a:t>
            </a:fld>
            <a:endParaRPr/>
          </a:p>
        </p:txBody>
      </p:sp>
      <p:grpSp>
        <p:nvGrpSpPr>
          <p:cNvPr id="163" name="Group"/>
          <p:cNvGrpSpPr/>
          <p:nvPr/>
        </p:nvGrpSpPr>
        <p:grpSpPr>
          <a:xfrm>
            <a:off x="14788733" y="2878932"/>
            <a:ext cx="7865422" cy="7870031"/>
            <a:chOff x="102859" y="114288"/>
            <a:chExt cx="7865422" cy="7870029"/>
          </a:xfrm>
        </p:grpSpPr>
        <p:sp>
          <p:nvSpPr>
            <p:cNvPr id="122" name="Shape"/>
            <p:cNvSpPr/>
            <p:nvPr/>
          </p:nvSpPr>
          <p:spPr>
            <a:xfrm>
              <a:off x="1405601" y="251071"/>
              <a:ext cx="2571751" cy="24761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296"/>
                  </a:lnTo>
                  <a:lnTo>
                    <a:pt x="12117" y="21600"/>
                  </a:lnTo>
                  <a:lnTo>
                    <a:pt x="21600" y="17518"/>
                  </a:lnTo>
                  <a:lnTo>
                    <a:pt x="21600" y="0"/>
                  </a:lnTo>
                  <a:close/>
                </a:path>
              </a:pathLst>
            </a:custGeom>
            <a:solidFill>
              <a:schemeClr val="accent4">
                <a:alpha val="40000"/>
              </a:schemeClr>
            </a:solidFill>
            <a:ln w="12700" cap="flat">
              <a:noFill/>
              <a:miter lim="400000"/>
            </a:ln>
            <a:effectLst/>
          </p:spPr>
          <p:txBody>
            <a:bodyPr wrap="square" lIns="0" tIns="0" rIns="0" bIns="0" numCol="1" anchor="ctr">
              <a:noAutofit/>
            </a:bodyPr>
            <a:lstStyle/>
            <a:p>
              <a:endParaRPr/>
            </a:p>
          </p:txBody>
        </p:sp>
        <p:sp>
          <p:nvSpPr>
            <p:cNvPr id="123" name="Shape"/>
            <p:cNvSpPr/>
            <p:nvPr/>
          </p:nvSpPr>
          <p:spPr>
            <a:xfrm>
              <a:off x="4104351" y="251071"/>
              <a:ext cx="2566195" cy="24741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532"/>
                  </a:lnTo>
                  <a:lnTo>
                    <a:pt x="9460" y="21600"/>
                  </a:lnTo>
                  <a:lnTo>
                    <a:pt x="21600" y="9279"/>
                  </a:lnTo>
                  <a:lnTo>
                    <a:pt x="0" y="0"/>
                  </a:lnTo>
                  <a:close/>
                </a:path>
              </a:pathLst>
            </a:custGeom>
            <a:solidFill>
              <a:schemeClr val="accent1">
                <a:alpha val="40000"/>
              </a:schemeClr>
            </a:solidFill>
            <a:ln w="12700" cap="flat">
              <a:noFill/>
              <a:miter lim="400000"/>
            </a:ln>
            <a:effectLst/>
          </p:spPr>
          <p:txBody>
            <a:bodyPr wrap="square" lIns="0" tIns="0" rIns="0" bIns="0" numCol="1" anchor="ctr">
              <a:noAutofit/>
            </a:bodyPr>
            <a:lstStyle/>
            <a:p>
              <a:endParaRPr/>
            </a:p>
          </p:txBody>
        </p:sp>
        <p:sp>
          <p:nvSpPr>
            <p:cNvPr id="124" name="Shape"/>
            <p:cNvSpPr/>
            <p:nvPr/>
          </p:nvSpPr>
          <p:spPr>
            <a:xfrm>
              <a:off x="5319185" y="1398834"/>
              <a:ext cx="2517379" cy="2586038"/>
            </a:xfrm>
            <a:custGeom>
              <a:avLst/>
              <a:gdLst/>
              <a:ahLst/>
              <a:cxnLst>
                <a:cxn ang="0">
                  <a:pos x="wd2" y="hd2"/>
                </a:cxn>
                <a:cxn ang="5400000">
                  <a:pos x="wd2" y="hd2"/>
                </a:cxn>
                <a:cxn ang="10800000">
                  <a:pos x="wd2" y="hd2"/>
                </a:cxn>
                <a:cxn ang="16200000">
                  <a:pos x="wd2" y="hd2"/>
                </a:cxn>
              </a:cxnLst>
              <a:rect l="0" t="0" r="r" b="b"/>
              <a:pathLst>
                <a:path w="21600" h="21600" extrusionOk="0">
                  <a:moveTo>
                    <a:pt x="12409" y="0"/>
                  </a:moveTo>
                  <a:lnTo>
                    <a:pt x="0" y="11821"/>
                  </a:lnTo>
                  <a:lnTo>
                    <a:pt x="3950" y="21109"/>
                  </a:lnTo>
                  <a:lnTo>
                    <a:pt x="21600" y="21600"/>
                  </a:lnTo>
                  <a:lnTo>
                    <a:pt x="12409" y="0"/>
                  </a:lnTo>
                  <a:close/>
                </a:path>
              </a:pathLst>
            </a:custGeom>
            <a:solidFill>
              <a:schemeClr val="accent2">
                <a:alpha val="40000"/>
              </a:schemeClr>
            </a:solidFill>
            <a:ln w="12700" cap="flat">
              <a:noFill/>
              <a:miter lim="400000"/>
            </a:ln>
            <a:effectLst/>
          </p:spPr>
          <p:txBody>
            <a:bodyPr wrap="square" lIns="0" tIns="0" rIns="0" bIns="0" numCol="1" anchor="ctr">
              <a:noAutofit/>
            </a:bodyPr>
            <a:lstStyle/>
            <a:p>
              <a:endParaRPr/>
            </a:p>
          </p:txBody>
        </p:sp>
        <p:sp>
          <p:nvSpPr>
            <p:cNvPr id="125" name="Shape"/>
            <p:cNvSpPr/>
            <p:nvPr/>
          </p:nvSpPr>
          <p:spPr>
            <a:xfrm>
              <a:off x="243551" y="1404390"/>
              <a:ext cx="2516982" cy="2584451"/>
            </a:xfrm>
            <a:custGeom>
              <a:avLst/>
              <a:gdLst/>
              <a:ahLst/>
              <a:cxnLst>
                <a:cxn ang="0">
                  <a:pos x="wd2" y="hd2"/>
                </a:cxn>
                <a:cxn ang="5400000">
                  <a:pos x="wd2" y="hd2"/>
                </a:cxn>
                <a:cxn ang="10800000">
                  <a:pos x="wd2" y="hd2"/>
                </a:cxn>
                <a:cxn ang="16200000">
                  <a:pos x="wd2" y="hd2"/>
                </a:cxn>
              </a:cxnLst>
              <a:rect l="0" t="0" r="r" b="b"/>
              <a:pathLst>
                <a:path w="21600" h="21600" extrusionOk="0">
                  <a:moveTo>
                    <a:pt x="9186" y="0"/>
                  </a:moveTo>
                  <a:lnTo>
                    <a:pt x="0" y="21600"/>
                  </a:lnTo>
                  <a:lnTo>
                    <a:pt x="17673" y="21059"/>
                  </a:lnTo>
                  <a:lnTo>
                    <a:pt x="21600" y="11822"/>
                  </a:lnTo>
                  <a:lnTo>
                    <a:pt x="9186" y="0"/>
                  </a:lnTo>
                  <a:close/>
                </a:path>
              </a:pathLst>
            </a:custGeom>
            <a:solidFill>
              <a:schemeClr val="accent3">
                <a:alpha val="40000"/>
              </a:schemeClr>
            </a:solidFill>
            <a:ln w="12700" cap="flat">
              <a:noFill/>
              <a:miter lim="400000"/>
            </a:ln>
            <a:effectLst/>
          </p:spPr>
          <p:txBody>
            <a:bodyPr wrap="square" lIns="0" tIns="0" rIns="0" bIns="0" numCol="1" anchor="ctr">
              <a:noAutofit/>
            </a:bodyPr>
            <a:lstStyle/>
            <a:p>
              <a:endParaRPr/>
            </a:p>
          </p:txBody>
        </p:sp>
        <p:sp>
          <p:nvSpPr>
            <p:cNvPr id="126" name="Shape"/>
            <p:cNvSpPr/>
            <p:nvPr/>
          </p:nvSpPr>
          <p:spPr>
            <a:xfrm>
              <a:off x="248710" y="4051942"/>
              <a:ext cx="2510632" cy="2626520"/>
            </a:xfrm>
            <a:custGeom>
              <a:avLst/>
              <a:gdLst/>
              <a:ahLst/>
              <a:cxnLst>
                <a:cxn ang="0">
                  <a:pos x="wd2" y="hd2"/>
                </a:cxn>
                <a:cxn ang="5400000">
                  <a:pos x="wd2" y="hd2"/>
                </a:cxn>
                <a:cxn ang="10800000">
                  <a:pos x="wd2" y="hd2"/>
                </a:cxn>
                <a:cxn ang="16200000">
                  <a:pos x="wd2" y="hd2"/>
                </a:cxn>
              </a:cxnLst>
              <a:rect l="0" t="0" r="r" b="b"/>
              <a:pathLst>
                <a:path w="21600" h="21600" extrusionOk="0">
                  <a:moveTo>
                    <a:pt x="17557" y="0"/>
                  </a:moveTo>
                  <a:lnTo>
                    <a:pt x="0" y="525"/>
                  </a:lnTo>
                  <a:lnTo>
                    <a:pt x="9134" y="21600"/>
                  </a:lnTo>
                  <a:lnTo>
                    <a:pt x="21600" y="9335"/>
                  </a:lnTo>
                  <a:lnTo>
                    <a:pt x="17557" y="0"/>
                  </a:lnTo>
                  <a:close/>
                </a:path>
              </a:pathLst>
            </a:custGeom>
            <a:solidFill>
              <a:schemeClr val="accent2">
                <a:alpha val="40000"/>
              </a:schemeClr>
            </a:solidFill>
            <a:ln w="12700" cap="flat">
              <a:noFill/>
              <a:miter lim="400000"/>
            </a:ln>
            <a:effectLst/>
          </p:spPr>
          <p:txBody>
            <a:bodyPr wrap="square" lIns="0" tIns="0" rIns="0" bIns="0" numCol="1" anchor="ctr">
              <a:noAutofit/>
            </a:bodyPr>
            <a:lstStyle/>
            <a:p>
              <a:endParaRPr/>
            </a:p>
          </p:txBody>
        </p:sp>
        <p:sp>
          <p:nvSpPr>
            <p:cNvPr id="127" name="Shape"/>
            <p:cNvSpPr/>
            <p:nvPr/>
          </p:nvSpPr>
          <p:spPr>
            <a:xfrm>
              <a:off x="5317201" y="4053530"/>
              <a:ext cx="2517379" cy="2630885"/>
            </a:xfrm>
            <a:custGeom>
              <a:avLst/>
              <a:gdLst/>
              <a:ahLst/>
              <a:cxnLst>
                <a:cxn ang="0">
                  <a:pos x="wd2" y="hd2"/>
                </a:cxn>
                <a:cxn ang="5400000">
                  <a:pos x="wd2" y="hd2"/>
                </a:cxn>
                <a:cxn ang="10800000">
                  <a:pos x="wd2" y="hd2"/>
                </a:cxn>
                <a:cxn ang="16200000">
                  <a:pos x="wd2" y="hd2"/>
                </a:cxn>
              </a:cxnLst>
              <a:rect l="0" t="0" r="r" b="b"/>
              <a:pathLst>
                <a:path w="21600" h="21600" extrusionOk="0">
                  <a:moveTo>
                    <a:pt x="4073" y="0"/>
                  </a:moveTo>
                  <a:lnTo>
                    <a:pt x="0" y="9404"/>
                  </a:lnTo>
                  <a:lnTo>
                    <a:pt x="12457" y="21600"/>
                  </a:lnTo>
                  <a:lnTo>
                    <a:pt x="21600" y="479"/>
                  </a:lnTo>
                  <a:lnTo>
                    <a:pt x="4073" y="0"/>
                  </a:lnTo>
                  <a:close/>
                </a:path>
              </a:pathLst>
            </a:custGeom>
            <a:solidFill>
              <a:schemeClr val="accent3">
                <a:alpha val="40000"/>
              </a:schemeClr>
            </a:solidFill>
            <a:ln w="12700" cap="flat">
              <a:noFill/>
              <a:miter lim="400000"/>
            </a:ln>
            <a:effectLst/>
          </p:spPr>
          <p:txBody>
            <a:bodyPr wrap="square" lIns="0" tIns="0" rIns="0" bIns="0" numCol="1" anchor="ctr">
              <a:noAutofit/>
            </a:bodyPr>
            <a:lstStyle/>
            <a:p>
              <a:endParaRPr/>
            </a:p>
          </p:txBody>
        </p:sp>
        <p:sp>
          <p:nvSpPr>
            <p:cNvPr id="128" name="Shape"/>
            <p:cNvSpPr/>
            <p:nvPr/>
          </p:nvSpPr>
          <p:spPr>
            <a:xfrm>
              <a:off x="1396869" y="5280667"/>
              <a:ext cx="2578101" cy="2559051"/>
            </a:xfrm>
            <a:custGeom>
              <a:avLst/>
              <a:gdLst/>
              <a:ahLst/>
              <a:cxnLst>
                <a:cxn ang="0">
                  <a:pos x="wd2" y="hd2"/>
                </a:cxn>
                <a:cxn ang="5400000">
                  <a:pos x="wd2" y="hd2"/>
                </a:cxn>
                <a:cxn ang="10800000">
                  <a:pos x="wd2" y="hd2"/>
                </a:cxn>
                <a:cxn ang="16200000">
                  <a:pos x="wd2" y="hd2"/>
                </a:cxn>
              </a:cxnLst>
              <a:rect l="0" t="0" r="r" b="b"/>
              <a:pathLst>
                <a:path w="21600" h="21600" extrusionOk="0">
                  <a:moveTo>
                    <a:pt x="12140" y="0"/>
                  </a:moveTo>
                  <a:lnTo>
                    <a:pt x="0" y="12585"/>
                  </a:lnTo>
                  <a:lnTo>
                    <a:pt x="21600" y="21600"/>
                  </a:lnTo>
                  <a:lnTo>
                    <a:pt x="21600" y="3946"/>
                  </a:lnTo>
                  <a:lnTo>
                    <a:pt x="12140" y="0"/>
                  </a:lnTo>
                  <a:close/>
                </a:path>
              </a:pathLst>
            </a:custGeom>
            <a:solidFill>
              <a:schemeClr val="accent1">
                <a:alpha val="40000"/>
              </a:schemeClr>
            </a:solidFill>
            <a:ln w="12700" cap="flat">
              <a:noFill/>
              <a:miter lim="400000"/>
            </a:ln>
            <a:effectLst/>
          </p:spPr>
          <p:txBody>
            <a:bodyPr wrap="square" lIns="0" tIns="0" rIns="0" bIns="0" numCol="1" anchor="ctr">
              <a:noAutofit/>
            </a:bodyPr>
            <a:lstStyle/>
            <a:p>
              <a:endParaRPr/>
            </a:p>
          </p:txBody>
        </p:sp>
        <p:sp>
          <p:nvSpPr>
            <p:cNvPr id="129" name="Shape"/>
            <p:cNvSpPr/>
            <p:nvPr/>
          </p:nvSpPr>
          <p:spPr>
            <a:xfrm>
              <a:off x="4101970" y="5285430"/>
              <a:ext cx="2577704" cy="2556273"/>
            </a:xfrm>
            <a:custGeom>
              <a:avLst/>
              <a:gdLst/>
              <a:ahLst/>
              <a:cxnLst>
                <a:cxn ang="0">
                  <a:pos x="wd2" y="hd2"/>
                </a:cxn>
                <a:cxn ang="5400000">
                  <a:pos x="wd2" y="hd2"/>
                </a:cxn>
                <a:cxn ang="10800000">
                  <a:pos x="wd2" y="hd2"/>
                </a:cxn>
                <a:cxn ang="16200000">
                  <a:pos x="wd2" y="hd2"/>
                </a:cxn>
              </a:cxnLst>
              <a:rect l="0" t="0" r="r" b="b"/>
              <a:pathLst>
                <a:path w="21600" h="21600" extrusionOk="0">
                  <a:moveTo>
                    <a:pt x="9405" y="0"/>
                  </a:moveTo>
                  <a:lnTo>
                    <a:pt x="0" y="3927"/>
                  </a:lnTo>
                  <a:lnTo>
                    <a:pt x="0" y="21600"/>
                  </a:lnTo>
                  <a:lnTo>
                    <a:pt x="21600" y="12579"/>
                  </a:lnTo>
                  <a:lnTo>
                    <a:pt x="9405" y="0"/>
                  </a:lnTo>
                  <a:close/>
                </a:path>
              </a:pathLst>
            </a:custGeom>
            <a:solidFill>
              <a:schemeClr val="accent4">
                <a:alpha val="40000"/>
              </a:schemeClr>
            </a:solidFill>
            <a:ln w="12700" cap="flat">
              <a:noFill/>
              <a:miter lim="400000"/>
            </a:ln>
            <a:effectLst/>
          </p:spPr>
          <p:txBody>
            <a:bodyPr wrap="square" lIns="0" tIns="0" rIns="0" bIns="0" numCol="1" anchor="ctr">
              <a:noAutofit/>
            </a:bodyPr>
            <a:lstStyle/>
            <a:p>
              <a:endParaRPr/>
            </a:p>
          </p:txBody>
        </p:sp>
        <p:sp>
          <p:nvSpPr>
            <p:cNvPr id="130" name="Shape"/>
            <p:cNvSpPr/>
            <p:nvPr/>
          </p:nvSpPr>
          <p:spPr>
            <a:xfrm>
              <a:off x="1406359" y="249393"/>
              <a:ext cx="2571751" cy="226258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0173"/>
                  </a:lnTo>
                  <a:lnTo>
                    <a:pt x="10280" y="21600"/>
                  </a:lnTo>
                  <a:lnTo>
                    <a:pt x="21600" y="16269"/>
                  </a:lnTo>
                  <a:lnTo>
                    <a:pt x="21600" y="0"/>
                  </a:lnTo>
                  <a:close/>
                </a:path>
              </a:pathLst>
            </a:custGeom>
            <a:solidFill>
              <a:schemeClr val="accent4"/>
            </a:solidFill>
            <a:ln w="12700" cap="flat">
              <a:noFill/>
              <a:miter lim="400000"/>
            </a:ln>
            <a:effectLst/>
          </p:spPr>
          <p:txBody>
            <a:bodyPr wrap="square" lIns="0" tIns="0" rIns="0" bIns="0" numCol="1" anchor="ctr">
              <a:noAutofit/>
            </a:bodyPr>
            <a:lstStyle/>
            <a:p>
              <a:endParaRPr/>
            </a:p>
          </p:txBody>
        </p:sp>
        <p:sp>
          <p:nvSpPr>
            <p:cNvPr id="131" name="Shape"/>
            <p:cNvSpPr/>
            <p:nvPr/>
          </p:nvSpPr>
          <p:spPr>
            <a:xfrm>
              <a:off x="4105109" y="249393"/>
              <a:ext cx="2566195" cy="226337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6305"/>
                  </a:lnTo>
                  <a:lnTo>
                    <a:pt x="11274" y="21600"/>
                  </a:lnTo>
                  <a:lnTo>
                    <a:pt x="21600" y="10143"/>
                  </a:lnTo>
                  <a:lnTo>
                    <a:pt x="0" y="0"/>
                  </a:lnTo>
                  <a:close/>
                </a:path>
              </a:pathLst>
            </a:custGeom>
            <a:solidFill>
              <a:schemeClr val="accent1"/>
            </a:solidFill>
            <a:ln w="12700" cap="flat">
              <a:noFill/>
              <a:miter lim="400000"/>
            </a:ln>
            <a:effectLst/>
          </p:spPr>
          <p:txBody>
            <a:bodyPr wrap="square" lIns="0" tIns="0" rIns="0" bIns="0" numCol="1" anchor="ctr">
              <a:noAutofit/>
            </a:bodyPr>
            <a:lstStyle/>
            <a:p>
              <a:endParaRPr/>
            </a:p>
          </p:txBody>
        </p:sp>
        <p:sp>
          <p:nvSpPr>
            <p:cNvPr id="132" name="Shape"/>
            <p:cNvSpPr/>
            <p:nvPr/>
          </p:nvSpPr>
          <p:spPr>
            <a:xfrm>
              <a:off x="5530684" y="1397156"/>
              <a:ext cx="2306639" cy="2586038"/>
            </a:xfrm>
            <a:custGeom>
              <a:avLst/>
              <a:gdLst/>
              <a:ahLst/>
              <a:cxnLst>
                <a:cxn ang="0">
                  <a:pos x="wd2" y="hd2"/>
                </a:cxn>
                <a:cxn ang="5400000">
                  <a:pos x="wd2" y="hd2"/>
                </a:cxn>
                <a:cxn ang="10800000">
                  <a:pos x="wd2" y="hd2"/>
                </a:cxn>
                <a:cxn ang="16200000">
                  <a:pos x="wd2" y="hd2"/>
                </a:cxn>
              </a:cxnLst>
              <a:rect l="0" t="0" r="r" b="b"/>
              <a:pathLst>
                <a:path w="21600" h="21600" extrusionOk="0">
                  <a:moveTo>
                    <a:pt x="11569" y="0"/>
                  </a:moveTo>
                  <a:lnTo>
                    <a:pt x="0" y="10097"/>
                  </a:lnTo>
                  <a:lnTo>
                    <a:pt x="5151" y="21182"/>
                  </a:lnTo>
                  <a:lnTo>
                    <a:pt x="21600" y="21600"/>
                  </a:lnTo>
                  <a:lnTo>
                    <a:pt x="11569" y="0"/>
                  </a:lnTo>
                  <a:close/>
                </a:path>
              </a:pathLst>
            </a:custGeom>
            <a:solidFill>
              <a:schemeClr val="accent2"/>
            </a:solidFill>
            <a:ln w="12700" cap="flat">
              <a:noFill/>
              <a:miter lim="400000"/>
            </a:ln>
            <a:effectLst/>
          </p:spPr>
          <p:txBody>
            <a:bodyPr wrap="square" lIns="0" tIns="0" rIns="0" bIns="0" numCol="1" anchor="ctr">
              <a:noAutofit/>
            </a:bodyPr>
            <a:lstStyle/>
            <a:p>
              <a:endParaRPr/>
            </a:p>
          </p:txBody>
        </p:sp>
        <p:sp>
          <p:nvSpPr>
            <p:cNvPr id="133" name="Shape"/>
            <p:cNvSpPr/>
            <p:nvPr/>
          </p:nvSpPr>
          <p:spPr>
            <a:xfrm>
              <a:off x="244309" y="1402712"/>
              <a:ext cx="2298701" cy="2584451"/>
            </a:xfrm>
            <a:custGeom>
              <a:avLst/>
              <a:gdLst/>
              <a:ahLst/>
              <a:cxnLst>
                <a:cxn ang="0">
                  <a:pos x="wd2" y="hd2"/>
                </a:cxn>
                <a:cxn ang="5400000">
                  <a:pos x="wd2" y="hd2"/>
                </a:cxn>
                <a:cxn ang="10800000">
                  <a:pos x="wd2" y="hd2"/>
                </a:cxn>
                <a:cxn ang="16200000">
                  <a:pos x="wd2" y="hd2"/>
                </a:cxn>
              </a:cxnLst>
              <a:rect l="0" t="0" r="r" b="b"/>
              <a:pathLst>
                <a:path w="21600" h="21600" extrusionOk="0">
                  <a:moveTo>
                    <a:pt x="10058" y="0"/>
                  </a:moveTo>
                  <a:lnTo>
                    <a:pt x="0" y="21600"/>
                  </a:lnTo>
                  <a:lnTo>
                    <a:pt x="16427" y="21142"/>
                  </a:lnTo>
                  <a:lnTo>
                    <a:pt x="21600" y="10037"/>
                  </a:lnTo>
                  <a:lnTo>
                    <a:pt x="10058" y="0"/>
                  </a:lnTo>
                  <a:close/>
                </a:path>
              </a:pathLst>
            </a:custGeom>
            <a:solidFill>
              <a:schemeClr val="accent3"/>
            </a:solidFill>
            <a:ln w="12700" cap="flat">
              <a:noFill/>
              <a:miter lim="400000"/>
            </a:ln>
            <a:effectLst/>
          </p:spPr>
          <p:txBody>
            <a:bodyPr wrap="square" lIns="0" tIns="0" rIns="0" bIns="0" numCol="1" anchor="ctr">
              <a:noAutofit/>
            </a:bodyPr>
            <a:lstStyle/>
            <a:p>
              <a:endParaRPr/>
            </a:p>
          </p:txBody>
        </p:sp>
        <p:sp>
          <p:nvSpPr>
            <p:cNvPr id="134" name="Shape"/>
            <p:cNvSpPr/>
            <p:nvPr/>
          </p:nvSpPr>
          <p:spPr>
            <a:xfrm>
              <a:off x="249468" y="4059790"/>
              <a:ext cx="2295923" cy="2616995"/>
            </a:xfrm>
            <a:custGeom>
              <a:avLst/>
              <a:gdLst/>
              <a:ahLst/>
              <a:cxnLst>
                <a:cxn ang="0">
                  <a:pos x="wd2" y="hd2"/>
                </a:cxn>
                <a:cxn ang="5400000">
                  <a:pos x="wd2" y="hd2"/>
                </a:cxn>
                <a:cxn ang="10800000">
                  <a:pos x="wd2" y="hd2"/>
                </a:cxn>
                <a:cxn ang="16200000">
                  <a:pos x="wd2" y="hd2"/>
                </a:cxn>
              </a:cxnLst>
              <a:rect l="0" t="0" r="r" b="b"/>
              <a:pathLst>
                <a:path w="21600" h="21600" extrusionOk="0">
                  <a:moveTo>
                    <a:pt x="16350" y="0"/>
                  </a:moveTo>
                  <a:lnTo>
                    <a:pt x="0" y="449"/>
                  </a:lnTo>
                  <a:lnTo>
                    <a:pt x="9988" y="21600"/>
                  </a:lnTo>
                  <a:lnTo>
                    <a:pt x="21600" y="11114"/>
                  </a:lnTo>
                  <a:lnTo>
                    <a:pt x="16350" y="0"/>
                  </a:lnTo>
                  <a:close/>
                </a:path>
              </a:pathLst>
            </a:custGeom>
            <a:solidFill>
              <a:schemeClr val="accent2"/>
            </a:solidFill>
            <a:ln w="12700" cap="flat">
              <a:noFill/>
              <a:miter lim="400000"/>
            </a:ln>
            <a:effectLst/>
          </p:spPr>
          <p:txBody>
            <a:bodyPr wrap="square" lIns="0" tIns="0" rIns="0" bIns="0" numCol="1" anchor="ctr">
              <a:noAutofit/>
            </a:bodyPr>
            <a:lstStyle/>
            <a:p>
              <a:endParaRPr/>
            </a:p>
          </p:txBody>
        </p:sp>
        <p:sp>
          <p:nvSpPr>
            <p:cNvPr id="135" name="Shape"/>
            <p:cNvSpPr/>
            <p:nvPr/>
          </p:nvSpPr>
          <p:spPr>
            <a:xfrm>
              <a:off x="5525922" y="4060187"/>
              <a:ext cx="2309416" cy="2622551"/>
            </a:xfrm>
            <a:custGeom>
              <a:avLst/>
              <a:gdLst/>
              <a:ahLst/>
              <a:cxnLst>
                <a:cxn ang="0">
                  <a:pos x="wd2" y="hd2"/>
                </a:cxn>
                <a:cxn ang="5400000">
                  <a:pos x="wd2" y="hd2"/>
                </a:cxn>
                <a:cxn ang="10800000">
                  <a:pos x="wd2" y="hd2"/>
                </a:cxn>
                <a:cxn ang="16200000">
                  <a:pos x="wd2" y="hd2"/>
                </a:cxn>
              </a:cxnLst>
              <a:rect l="0" t="0" r="r" b="b"/>
              <a:pathLst>
                <a:path w="21600" h="21600" extrusionOk="0">
                  <a:moveTo>
                    <a:pt x="5230" y="0"/>
                  </a:moveTo>
                  <a:lnTo>
                    <a:pt x="0" y="11117"/>
                  </a:lnTo>
                  <a:lnTo>
                    <a:pt x="11633" y="21600"/>
                  </a:lnTo>
                  <a:lnTo>
                    <a:pt x="21600" y="412"/>
                  </a:lnTo>
                  <a:lnTo>
                    <a:pt x="5230" y="0"/>
                  </a:lnTo>
                  <a:close/>
                </a:path>
              </a:pathLst>
            </a:custGeom>
            <a:solidFill>
              <a:schemeClr val="accent3"/>
            </a:solidFill>
            <a:ln w="12700" cap="flat">
              <a:noFill/>
              <a:miter lim="400000"/>
            </a:ln>
            <a:effectLst/>
          </p:spPr>
          <p:txBody>
            <a:bodyPr wrap="square" lIns="0" tIns="0" rIns="0" bIns="0" numCol="1" anchor="ctr">
              <a:noAutofit/>
            </a:bodyPr>
            <a:lstStyle/>
            <a:p>
              <a:endParaRPr/>
            </a:p>
          </p:txBody>
        </p:sp>
        <p:sp>
          <p:nvSpPr>
            <p:cNvPr id="136" name="Shape"/>
            <p:cNvSpPr/>
            <p:nvPr/>
          </p:nvSpPr>
          <p:spPr>
            <a:xfrm>
              <a:off x="1397628" y="5495287"/>
              <a:ext cx="2578101" cy="2342754"/>
            </a:xfrm>
            <a:custGeom>
              <a:avLst/>
              <a:gdLst/>
              <a:ahLst/>
              <a:cxnLst>
                <a:cxn ang="0">
                  <a:pos x="wd2" y="hd2"/>
                </a:cxn>
                <a:cxn ang="5400000">
                  <a:pos x="wd2" y="hd2"/>
                </a:cxn>
                <a:cxn ang="10800000">
                  <a:pos x="wd2" y="hd2"/>
                </a:cxn>
                <a:cxn ang="16200000">
                  <a:pos x="wd2" y="hd2"/>
                </a:cxn>
              </a:cxnLst>
              <a:rect l="0" t="0" r="r" b="b"/>
              <a:pathLst>
                <a:path w="21600" h="21600" extrusionOk="0">
                  <a:moveTo>
                    <a:pt x="10381" y="0"/>
                  </a:moveTo>
                  <a:lnTo>
                    <a:pt x="0" y="11753"/>
                  </a:lnTo>
                  <a:lnTo>
                    <a:pt x="21600" y="21600"/>
                  </a:lnTo>
                  <a:lnTo>
                    <a:pt x="21600" y="5116"/>
                  </a:lnTo>
                  <a:lnTo>
                    <a:pt x="10381" y="0"/>
                  </a:lnTo>
                  <a:close/>
                </a:path>
              </a:pathLst>
            </a:custGeom>
            <a:solidFill>
              <a:schemeClr val="accent1"/>
            </a:solidFill>
            <a:ln w="12700" cap="flat">
              <a:noFill/>
              <a:miter lim="400000"/>
            </a:ln>
            <a:effectLst/>
          </p:spPr>
          <p:txBody>
            <a:bodyPr wrap="square" lIns="0" tIns="0" rIns="0" bIns="0" numCol="1" anchor="ctr">
              <a:noAutofit/>
            </a:bodyPr>
            <a:lstStyle/>
            <a:p>
              <a:endParaRPr/>
            </a:p>
          </p:txBody>
        </p:sp>
        <p:sp>
          <p:nvSpPr>
            <p:cNvPr id="137" name="Shape"/>
            <p:cNvSpPr/>
            <p:nvPr/>
          </p:nvSpPr>
          <p:spPr>
            <a:xfrm>
              <a:off x="4102728" y="5496478"/>
              <a:ext cx="2577704" cy="2343547"/>
            </a:xfrm>
            <a:custGeom>
              <a:avLst/>
              <a:gdLst/>
              <a:ahLst/>
              <a:cxnLst>
                <a:cxn ang="0">
                  <a:pos x="wd2" y="hd2"/>
                </a:cxn>
                <a:cxn ang="5400000">
                  <a:pos x="wd2" y="hd2"/>
                </a:cxn>
                <a:cxn ang="10800000">
                  <a:pos x="wd2" y="hd2"/>
                </a:cxn>
                <a:cxn ang="16200000">
                  <a:pos x="wd2" y="hd2"/>
                </a:cxn>
              </a:cxnLst>
              <a:rect l="0" t="0" r="r" b="b"/>
              <a:pathLst>
                <a:path w="21600" h="21600" extrusionOk="0">
                  <a:moveTo>
                    <a:pt x="11148" y="0"/>
                  </a:moveTo>
                  <a:lnTo>
                    <a:pt x="0" y="5081"/>
                  </a:lnTo>
                  <a:lnTo>
                    <a:pt x="0" y="21600"/>
                  </a:lnTo>
                  <a:lnTo>
                    <a:pt x="21600" y="11760"/>
                  </a:lnTo>
                  <a:lnTo>
                    <a:pt x="11148" y="0"/>
                  </a:lnTo>
                  <a:close/>
                </a:path>
              </a:pathLst>
            </a:custGeom>
            <a:solidFill>
              <a:schemeClr val="accent4"/>
            </a:solidFill>
            <a:ln w="12700" cap="flat">
              <a:noFill/>
              <a:miter lim="400000"/>
            </a:ln>
            <a:effectLst/>
          </p:spPr>
          <p:txBody>
            <a:bodyPr wrap="square" lIns="0" tIns="0" rIns="0" bIns="0" numCol="1" anchor="ctr">
              <a:noAutofit/>
            </a:bodyPr>
            <a:lstStyle/>
            <a:p>
              <a:endParaRPr/>
            </a:p>
          </p:txBody>
        </p:sp>
        <p:sp>
          <p:nvSpPr>
            <p:cNvPr id="138" name="Triangle"/>
            <p:cNvSpPr/>
            <p:nvPr/>
          </p:nvSpPr>
          <p:spPr>
            <a:xfrm>
              <a:off x="1416315" y="119978"/>
              <a:ext cx="2574264" cy="119669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168" y="0"/>
                  </a:lnTo>
                  <a:lnTo>
                    <a:pt x="21600" y="2587"/>
                  </a:lnTo>
                  <a:lnTo>
                    <a:pt x="0" y="21600"/>
                  </a:lnTo>
                  <a:close/>
                </a:path>
              </a:pathLst>
            </a:custGeom>
            <a:solidFill>
              <a:schemeClr val="accent4">
                <a:alpha val="40000"/>
              </a:schemeClr>
            </a:solidFill>
            <a:ln w="12700" cap="flat">
              <a:noFill/>
              <a:miter lim="400000"/>
            </a:ln>
            <a:effectLst/>
          </p:spPr>
          <p:txBody>
            <a:bodyPr wrap="square" lIns="45718" tIns="45718" rIns="45718" bIns="45718" numCol="1" anchor="t">
              <a:noAutofit/>
            </a:bodyPr>
            <a:lstStyle/>
            <a:p>
              <a:endParaRPr/>
            </a:p>
          </p:txBody>
        </p:sp>
        <p:sp>
          <p:nvSpPr>
            <p:cNvPr id="139" name="Triangle"/>
            <p:cNvSpPr/>
            <p:nvPr/>
          </p:nvSpPr>
          <p:spPr>
            <a:xfrm>
              <a:off x="4108839" y="114288"/>
              <a:ext cx="2561014" cy="1205438"/>
            </a:xfrm>
            <a:custGeom>
              <a:avLst/>
              <a:gdLst/>
              <a:ahLst/>
              <a:cxnLst>
                <a:cxn ang="0">
                  <a:pos x="wd2" y="hd2"/>
                </a:cxn>
                <a:cxn ang="5400000">
                  <a:pos x="wd2" y="hd2"/>
                </a:cxn>
                <a:cxn ang="10800000">
                  <a:pos x="wd2" y="hd2"/>
                </a:cxn>
                <a:cxn ang="16200000">
                  <a:pos x="wd2" y="hd2"/>
                </a:cxn>
              </a:cxnLst>
              <a:rect l="0" t="0" r="r" b="b"/>
              <a:pathLst>
                <a:path w="21600" h="21600" extrusionOk="0">
                  <a:moveTo>
                    <a:pt x="0" y="2621"/>
                  </a:moveTo>
                  <a:lnTo>
                    <a:pt x="13161" y="0"/>
                  </a:lnTo>
                  <a:lnTo>
                    <a:pt x="21600" y="21600"/>
                  </a:lnTo>
                  <a:lnTo>
                    <a:pt x="0" y="2621"/>
                  </a:lnTo>
                  <a:close/>
                </a:path>
              </a:pathLst>
            </a:custGeom>
            <a:solidFill>
              <a:schemeClr val="accent1">
                <a:alpha val="40000"/>
              </a:schemeClr>
            </a:solidFill>
            <a:ln w="12700" cap="flat">
              <a:noFill/>
              <a:miter lim="400000"/>
            </a:ln>
            <a:effectLst/>
          </p:spPr>
          <p:txBody>
            <a:bodyPr wrap="square" lIns="45718" tIns="45718" rIns="45718" bIns="45718" numCol="1" anchor="t">
              <a:noAutofit/>
            </a:bodyPr>
            <a:lstStyle/>
            <a:p>
              <a:endParaRPr/>
            </a:p>
          </p:txBody>
        </p:sp>
        <p:sp>
          <p:nvSpPr>
            <p:cNvPr id="140" name="Triangle"/>
            <p:cNvSpPr/>
            <p:nvPr/>
          </p:nvSpPr>
          <p:spPr>
            <a:xfrm>
              <a:off x="6766517" y="1402552"/>
              <a:ext cx="1200241" cy="25870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8478"/>
                  </a:lnTo>
                  <a:lnTo>
                    <a:pt x="19149" y="21600"/>
                  </a:lnTo>
                  <a:lnTo>
                    <a:pt x="0" y="0"/>
                  </a:lnTo>
                  <a:close/>
                </a:path>
              </a:pathLst>
            </a:custGeom>
            <a:solidFill>
              <a:schemeClr val="accent2">
                <a:alpha val="40000"/>
              </a:schemeClr>
            </a:solidFill>
            <a:ln w="12700" cap="flat">
              <a:noFill/>
              <a:miter lim="400000"/>
            </a:ln>
            <a:effectLst/>
          </p:spPr>
          <p:txBody>
            <a:bodyPr wrap="square" lIns="45718" tIns="45718" rIns="45718" bIns="45718" numCol="1" anchor="t">
              <a:noAutofit/>
            </a:bodyPr>
            <a:lstStyle/>
            <a:p>
              <a:endParaRPr/>
            </a:p>
          </p:txBody>
        </p:sp>
        <p:sp>
          <p:nvSpPr>
            <p:cNvPr id="141" name="Triangle"/>
            <p:cNvSpPr/>
            <p:nvPr/>
          </p:nvSpPr>
          <p:spPr>
            <a:xfrm>
              <a:off x="6769472" y="4108165"/>
              <a:ext cx="1198809" cy="2563015"/>
            </a:xfrm>
            <a:custGeom>
              <a:avLst/>
              <a:gdLst/>
              <a:ahLst/>
              <a:cxnLst>
                <a:cxn ang="0">
                  <a:pos x="wd2" y="hd2"/>
                </a:cxn>
                <a:cxn ang="5400000">
                  <a:pos x="wd2" y="hd2"/>
                </a:cxn>
                <a:cxn ang="10800000">
                  <a:pos x="wd2" y="hd2"/>
                </a:cxn>
                <a:cxn ang="16200000">
                  <a:pos x="wd2" y="hd2"/>
                </a:cxn>
              </a:cxnLst>
              <a:rect l="0" t="0" r="r" b="b"/>
              <a:pathLst>
                <a:path w="21600" h="21600" extrusionOk="0">
                  <a:moveTo>
                    <a:pt x="19103" y="0"/>
                  </a:moveTo>
                  <a:lnTo>
                    <a:pt x="21600" y="13096"/>
                  </a:lnTo>
                  <a:lnTo>
                    <a:pt x="0" y="21600"/>
                  </a:lnTo>
                  <a:lnTo>
                    <a:pt x="19103" y="0"/>
                  </a:lnTo>
                  <a:close/>
                </a:path>
              </a:pathLst>
            </a:custGeom>
            <a:solidFill>
              <a:schemeClr val="accent3">
                <a:alpha val="40000"/>
              </a:schemeClr>
            </a:solidFill>
            <a:ln w="12700" cap="flat">
              <a:noFill/>
              <a:miter lim="400000"/>
            </a:ln>
            <a:effectLst/>
          </p:spPr>
          <p:txBody>
            <a:bodyPr wrap="square" lIns="45718" tIns="45718" rIns="45718" bIns="45718" numCol="1" anchor="t">
              <a:noAutofit/>
            </a:bodyPr>
            <a:lstStyle/>
            <a:p>
              <a:endParaRPr/>
            </a:p>
          </p:txBody>
        </p:sp>
        <p:sp>
          <p:nvSpPr>
            <p:cNvPr id="142" name="Triangle"/>
            <p:cNvSpPr/>
            <p:nvPr/>
          </p:nvSpPr>
          <p:spPr>
            <a:xfrm>
              <a:off x="4104427" y="6763657"/>
              <a:ext cx="2568827" cy="1190996"/>
            </a:xfrm>
            <a:custGeom>
              <a:avLst/>
              <a:gdLst/>
              <a:ahLst/>
              <a:cxnLst>
                <a:cxn ang="0">
                  <a:pos x="wd2" y="hd2"/>
                </a:cxn>
                <a:cxn ang="5400000">
                  <a:pos x="wd2" y="hd2"/>
                </a:cxn>
                <a:cxn ang="10800000">
                  <a:pos x="wd2" y="hd2"/>
                </a:cxn>
                <a:cxn ang="16200000">
                  <a:pos x="wd2" y="hd2"/>
                </a:cxn>
              </a:cxnLst>
              <a:rect l="0" t="0" r="r" b="b"/>
              <a:pathLst>
                <a:path w="21600" h="21600" extrusionOk="0">
                  <a:moveTo>
                    <a:pt x="0" y="19394"/>
                  </a:moveTo>
                  <a:lnTo>
                    <a:pt x="21600" y="0"/>
                  </a:lnTo>
                  <a:lnTo>
                    <a:pt x="13298" y="21600"/>
                  </a:lnTo>
                  <a:lnTo>
                    <a:pt x="0" y="19394"/>
                  </a:lnTo>
                  <a:close/>
                </a:path>
              </a:pathLst>
            </a:custGeom>
            <a:solidFill>
              <a:schemeClr val="accent4">
                <a:alpha val="40000"/>
              </a:schemeClr>
            </a:solidFill>
            <a:ln w="12700" cap="flat">
              <a:noFill/>
              <a:miter lim="400000"/>
            </a:ln>
            <a:effectLst/>
          </p:spPr>
          <p:txBody>
            <a:bodyPr wrap="square" lIns="45718" tIns="45718" rIns="45718" bIns="45718" numCol="1" anchor="t">
              <a:noAutofit/>
            </a:bodyPr>
            <a:lstStyle/>
            <a:p>
              <a:endParaRPr/>
            </a:p>
          </p:txBody>
        </p:sp>
        <p:sp>
          <p:nvSpPr>
            <p:cNvPr id="143" name="Triangle"/>
            <p:cNvSpPr/>
            <p:nvPr/>
          </p:nvSpPr>
          <p:spPr>
            <a:xfrm>
              <a:off x="1397147" y="6758664"/>
              <a:ext cx="2582683" cy="12256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8878"/>
                  </a:lnTo>
                  <a:lnTo>
                    <a:pt x="8834" y="21600"/>
                  </a:lnTo>
                  <a:lnTo>
                    <a:pt x="0" y="0"/>
                  </a:lnTo>
                  <a:close/>
                </a:path>
              </a:pathLst>
            </a:custGeom>
            <a:solidFill>
              <a:schemeClr val="accent1">
                <a:alpha val="40000"/>
              </a:schemeClr>
            </a:solidFill>
            <a:ln w="12700" cap="flat">
              <a:noFill/>
              <a:miter lim="400000"/>
            </a:ln>
            <a:effectLst/>
          </p:spPr>
          <p:txBody>
            <a:bodyPr wrap="square" lIns="45718" tIns="45718" rIns="45718" bIns="45718" numCol="1" anchor="t">
              <a:noAutofit/>
            </a:bodyPr>
            <a:lstStyle/>
            <a:p>
              <a:endParaRPr/>
            </a:p>
          </p:txBody>
        </p:sp>
        <p:sp>
          <p:nvSpPr>
            <p:cNvPr id="144" name="Triangle"/>
            <p:cNvSpPr/>
            <p:nvPr/>
          </p:nvSpPr>
          <p:spPr>
            <a:xfrm>
              <a:off x="129085" y="4113784"/>
              <a:ext cx="1198838" cy="2558782"/>
            </a:xfrm>
            <a:custGeom>
              <a:avLst/>
              <a:gdLst/>
              <a:ahLst/>
              <a:cxnLst>
                <a:cxn ang="0">
                  <a:pos x="wd2" y="hd2"/>
                </a:cxn>
                <a:cxn ang="5400000">
                  <a:pos x="wd2" y="hd2"/>
                </a:cxn>
                <a:cxn ang="10800000">
                  <a:pos x="wd2" y="hd2"/>
                </a:cxn>
                <a:cxn ang="16200000">
                  <a:pos x="wd2" y="hd2"/>
                </a:cxn>
              </a:cxnLst>
              <a:rect l="0" t="0" r="r" b="b"/>
              <a:pathLst>
                <a:path w="21600" h="21600" extrusionOk="0">
                  <a:moveTo>
                    <a:pt x="2281" y="0"/>
                  </a:moveTo>
                  <a:lnTo>
                    <a:pt x="0" y="13434"/>
                  </a:lnTo>
                  <a:lnTo>
                    <a:pt x="21600" y="21600"/>
                  </a:lnTo>
                  <a:lnTo>
                    <a:pt x="2281" y="0"/>
                  </a:lnTo>
                  <a:close/>
                </a:path>
              </a:pathLst>
            </a:custGeom>
            <a:solidFill>
              <a:schemeClr val="accent2">
                <a:alpha val="40000"/>
              </a:schemeClr>
            </a:solidFill>
            <a:ln w="12700" cap="flat">
              <a:noFill/>
              <a:miter lim="400000"/>
            </a:ln>
            <a:effectLst/>
          </p:spPr>
          <p:txBody>
            <a:bodyPr wrap="square" lIns="45718" tIns="45718" rIns="45718" bIns="45718" numCol="1" anchor="t">
              <a:noAutofit/>
            </a:bodyPr>
            <a:lstStyle/>
            <a:p>
              <a:endParaRPr/>
            </a:p>
          </p:txBody>
        </p:sp>
        <p:sp>
          <p:nvSpPr>
            <p:cNvPr id="145" name="Triangle"/>
            <p:cNvSpPr/>
            <p:nvPr/>
          </p:nvSpPr>
          <p:spPr>
            <a:xfrm>
              <a:off x="102859" y="1401216"/>
              <a:ext cx="1215897" cy="259004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727"/>
                  </a:lnTo>
                  <a:lnTo>
                    <a:pt x="2691" y="21600"/>
                  </a:lnTo>
                  <a:lnTo>
                    <a:pt x="21600" y="0"/>
                  </a:lnTo>
                  <a:close/>
                </a:path>
              </a:pathLst>
            </a:custGeom>
            <a:solidFill>
              <a:schemeClr val="accent3">
                <a:alpha val="40000"/>
              </a:schemeClr>
            </a:solidFill>
            <a:ln w="12700" cap="flat">
              <a:noFill/>
              <a:miter lim="400000"/>
            </a:ln>
            <a:effectLst/>
          </p:spPr>
          <p:txBody>
            <a:bodyPr wrap="square" lIns="45718" tIns="45718" rIns="45718" bIns="45718" numCol="1" anchor="t">
              <a:noAutofit/>
            </a:bodyPr>
            <a:lstStyle/>
            <a:p>
              <a:endParaRPr/>
            </a:p>
          </p:txBody>
        </p:sp>
        <p:sp>
          <p:nvSpPr>
            <p:cNvPr id="146"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335198">
              <a:off x="4431455" y="356037"/>
              <a:ext cx="196023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1"/>
                  </a:solidFill>
                </a:defRPr>
              </a:lvl1pPr>
            </a:lstStyle>
            <a:p>
              <a:r>
                <a:t>1</a:t>
              </a:r>
            </a:p>
          </p:txBody>
        </p:sp>
        <p:sp>
          <p:nvSpPr>
            <p:cNvPr id="147"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4043150">
              <a:off x="6501556" y="2396503"/>
              <a:ext cx="19602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2"/>
                  </a:solidFill>
                </a:defRPr>
              </a:lvl1pPr>
            </a:lstStyle>
            <a:p>
              <a:r>
                <a:t>2</a:t>
              </a:r>
            </a:p>
          </p:txBody>
        </p:sp>
        <p:sp>
          <p:nvSpPr>
            <p:cNvPr id="148"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6740072">
              <a:off x="6518357" y="5266237"/>
              <a:ext cx="19602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3"/>
                  </a:solidFill>
                </a:defRPr>
              </a:lvl1pPr>
            </a:lstStyle>
            <a:p>
              <a:r>
                <a:t>3</a:t>
              </a:r>
            </a:p>
          </p:txBody>
        </p:sp>
        <p:sp>
          <p:nvSpPr>
            <p:cNvPr id="149"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20256017">
              <a:off x="4470981" y="7296974"/>
              <a:ext cx="19602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4"/>
                  </a:solidFill>
                </a:defRPr>
              </a:lvl1pPr>
            </a:lstStyle>
            <a:p>
              <a:r>
                <a:t>4</a:t>
              </a:r>
            </a:p>
          </p:txBody>
        </p:sp>
        <p:sp>
          <p:nvSpPr>
            <p:cNvPr id="150"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333993">
              <a:off x="1720491" y="7305582"/>
              <a:ext cx="1847610"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1"/>
                  </a:solidFill>
                </a:defRPr>
              </a:lvl1pPr>
            </a:lstStyle>
            <a:p>
              <a:r>
                <a:t>5</a:t>
              </a:r>
            </a:p>
          </p:txBody>
        </p:sp>
        <p:sp>
          <p:nvSpPr>
            <p:cNvPr id="151"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4042625">
              <a:off x="-387750" y="5253474"/>
              <a:ext cx="19602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2"/>
                  </a:solidFill>
                </a:defRPr>
              </a:lvl1pPr>
            </a:lstStyle>
            <a:p>
              <a:r>
                <a:t>6</a:t>
              </a:r>
            </a:p>
          </p:txBody>
        </p:sp>
        <p:sp>
          <p:nvSpPr>
            <p:cNvPr id="152"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7539244">
              <a:off x="-419903" y="2446116"/>
              <a:ext cx="19602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3"/>
                  </a:solidFill>
                </a:defRPr>
              </a:lvl1pPr>
            </a:lstStyle>
            <a:p>
              <a:r>
                <a:t>7</a:t>
              </a:r>
            </a:p>
          </p:txBody>
        </p:sp>
        <p:sp>
          <p:nvSpPr>
            <p:cNvPr id="153"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20251132">
              <a:off x="1607647" y="394137"/>
              <a:ext cx="19602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4"/>
                  </a:solidFill>
                </a:defRPr>
              </a:lvl1pPr>
            </a:lstStyle>
            <a:p>
              <a:r>
                <a:t>8</a:t>
              </a:r>
            </a:p>
          </p:txBody>
        </p:sp>
        <p:sp>
          <p:nvSpPr>
            <p:cNvPr id="154"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20270220">
              <a:off x="2294534" y="1067297"/>
              <a:ext cx="1406075" cy="84125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Increase client retention</a:t>
              </a:r>
            </a:p>
          </p:txBody>
        </p:sp>
        <p:sp>
          <p:nvSpPr>
            <p:cNvPr id="155"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348936">
              <a:off x="4383765" y="1184285"/>
              <a:ext cx="1406075"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Build brand awareness</a:t>
              </a:r>
            </a:p>
          </p:txBody>
        </p:sp>
        <p:sp>
          <p:nvSpPr>
            <p:cNvPr id="156"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4053426">
              <a:off x="5882123" y="2726878"/>
              <a:ext cx="1406075"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Increase site traffic</a:t>
              </a:r>
            </a:p>
          </p:txBody>
        </p:sp>
        <p:sp>
          <p:nvSpPr>
            <p:cNvPr id="157"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7554949">
              <a:off x="800687" y="2702784"/>
              <a:ext cx="140607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dirty="0">
                  <a:solidFill>
                    <a:schemeClr val="bg1"/>
                  </a:solidFill>
                </a:rPr>
                <a:t>Community building</a:t>
              </a:r>
            </a:p>
          </p:txBody>
        </p:sp>
        <p:sp>
          <p:nvSpPr>
            <p:cNvPr id="158"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4052919">
              <a:off x="874055" y="4651239"/>
              <a:ext cx="1406075" cy="84125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Enhance lead generation campaigns</a:t>
              </a:r>
            </a:p>
          </p:txBody>
        </p:sp>
        <p:sp>
          <p:nvSpPr>
            <p:cNvPr id="159"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7540398">
              <a:off x="5813031" y="4757416"/>
              <a:ext cx="1406075"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Drive direct conversions</a:t>
              </a:r>
            </a:p>
          </p:txBody>
        </p:sp>
        <p:sp>
          <p:nvSpPr>
            <p:cNvPr id="160"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20249273">
              <a:off x="4322690" y="5968969"/>
              <a:ext cx="1406075" cy="108747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Establish thought leadership and trust</a:t>
              </a:r>
            </a:p>
          </p:txBody>
        </p:sp>
        <p:sp>
          <p:nvSpPr>
            <p:cNvPr id="161"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346684">
              <a:off x="2290179" y="6002140"/>
              <a:ext cx="1406076" cy="108747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Improve search visibility and SEO</a:t>
              </a:r>
            </a:p>
          </p:txBody>
        </p:sp>
        <p:sp>
          <p:nvSpPr>
            <p:cNvPr id="162" name="Shape"/>
            <p:cNvSpPr/>
            <p:nvPr/>
          </p:nvSpPr>
          <p:spPr>
            <a:xfrm>
              <a:off x="2751137" y="2741856"/>
              <a:ext cx="2535274" cy="2524147"/>
            </a:xfrm>
            <a:custGeom>
              <a:avLst/>
              <a:gdLst/>
              <a:ahLst/>
              <a:cxnLst>
                <a:cxn ang="0">
                  <a:pos x="wd2" y="hd2"/>
                </a:cxn>
                <a:cxn ang="5400000">
                  <a:pos x="wd2" y="hd2"/>
                </a:cxn>
                <a:cxn ang="10800000">
                  <a:pos x="wd2" y="hd2"/>
                </a:cxn>
                <a:cxn ang="16200000">
                  <a:pos x="wd2" y="hd2"/>
                </a:cxn>
              </a:cxnLst>
              <a:rect l="0" t="0" r="r" b="b"/>
              <a:pathLst>
                <a:path w="21600" h="21599" extrusionOk="0">
                  <a:moveTo>
                    <a:pt x="9385" y="0"/>
                  </a:moveTo>
                  <a:cubicBezTo>
                    <a:pt x="9374" y="0"/>
                    <a:pt x="9238" y="27"/>
                    <a:pt x="9076" y="54"/>
                  </a:cubicBezTo>
                  <a:lnTo>
                    <a:pt x="7468" y="445"/>
                  </a:lnTo>
                  <a:cubicBezTo>
                    <a:pt x="7311" y="494"/>
                    <a:pt x="7176" y="530"/>
                    <a:pt x="7165" y="536"/>
                  </a:cubicBezTo>
                  <a:cubicBezTo>
                    <a:pt x="7160" y="541"/>
                    <a:pt x="7156" y="677"/>
                    <a:pt x="7156" y="839"/>
                  </a:cubicBezTo>
                  <a:lnTo>
                    <a:pt x="7165" y="1760"/>
                  </a:lnTo>
                  <a:cubicBezTo>
                    <a:pt x="7165" y="1923"/>
                    <a:pt x="7047" y="2120"/>
                    <a:pt x="6901" y="2190"/>
                  </a:cubicBezTo>
                  <a:lnTo>
                    <a:pt x="6153" y="2572"/>
                  </a:lnTo>
                  <a:cubicBezTo>
                    <a:pt x="6007" y="2654"/>
                    <a:pt x="5779" y="2643"/>
                    <a:pt x="5649" y="2545"/>
                  </a:cubicBezTo>
                  <a:lnTo>
                    <a:pt x="4901" y="2010"/>
                  </a:lnTo>
                  <a:cubicBezTo>
                    <a:pt x="4766" y="1912"/>
                    <a:pt x="4651" y="1842"/>
                    <a:pt x="4646" y="1847"/>
                  </a:cubicBezTo>
                  <a:cubicBezTo>
                    <a:pt x="4641" y="1853"/>
                    <a:pt x="4527" y="1940"/>
                    <a:pt x="4397" y="2043"/>
                  </a:cubicBezTo>
                  <a:lnTo>
                    <a:pt x="3160" y="3114"/>
                  </a:lnTo>
                  <a:cubicBezTo>
                    <a:pt x="3041" y="3228"/>
                    <a:pt x="2941" y="3325"/>
                    <a:pt x="2936" y="3330"/>
                  </a:cubicBezTo>
                  <a:cubicBezTo>
                    <a:pt x="2930" y="3336"/>
                    <a:pt x="2989" y="3461"/>
                    <a:pt x="3064" y="3607"/>
                  </a:cubicBezTo>
                  <a:lnTo>
                    <a:pt x="3490" y="4401"/>
                  </a:lnTo>
                  <a:cubicBezTo>
                    <a:pt x="3565" y="4548"/>
                    <a:pt x="3550" y="4768"/>
                    <a:pt x="3448" y="4898"/>
                  </a:cubicBezTo>
                  <a:lnTo>
                    <a:pt x="2909" y="5647"/>
                  </a:lnTo>
                  <a:cubicBezTo>
                    <a:pt x="2817" y="5782"/>
                    <a:pt x="2612" y="5879"/>
                    <a:pt x="2450" y="5857"/>
                  </a:cubicBezTo>
                  <a:lnTo>
                    <a:pt x="1549" y="5737"/>
                  </a:lnTo>
                  <a:cubicBezTo>
                    <a:pt x="1387" y="5715"/>
                    <a:pt x="1251" y="5705"/>
                    <a:pt x="1246" y="5710"/>
                  </a:cubicBezTo>
                  <a:cubicBezTo>
                    <a:pt x="1241" y="5715"/>
                    <a:pt x="1181" y="5847"/>
                    <a:pt x="1111" y="5999"/>
                  </a:cubicBezTo>
                  <a:lnTo>
                    <a:pt x="518" y="7482"/>
                  </a:lnTo>
                  <a:cubicBezTo>
                    <a:pt x="464" y="7639"/>
                    <a:pt x="419" y="7774"/>
                    <a:pt x="413" y="7780"/>
                  </a:cubicBezTo>
                  <a:cubicBezTo>
                    <a:pt x="413" y="7791"/>
                    <a:pt x="521" y="7874"/>
                    <a:pt x="656" y="7966"/>
                  </a:cubicBezTo>
                  <a:lnTo>
                    <a:pt x="1381" y="8454"/>
                  </a:lnTo>
                  <a:cubicBezTo>
                    <a:pt x="1516" y="8546"/>
                    <a:pt x="1602" y="8751"/>
                    <a:pt x="1570" y="8914"/>
                  </a:cubicBezTo>
                  <a:lnTo>
                    <a:pt x="1420" y="9943"/>
                  </a:lnTo>
                  <a:cubicBezTo>
                    <a:pt x="1404" y="10105"/>
                    <a:pt x="1262" y="10292"/>
                    <a:pt x="1105" y="10346"/>
                  </a:cubicBezTo>
                  <a:lnTo>
                    <a:pt x="279" y="10647"/>
                  </a:lnTo>
                  <a:cubicBezTo>
                    <a:pt x="122" y="10701"/>
                    <a:pt x="0" y="10756"/>
                    <a:pt x="0" y="10767"/>
                  </a:cubicBezTo>
                  <a:cubicBezTo>
                    <a:pt x="0" y="10778"/>
                    <a:pt x="7" y="10921"/>
                    <a:pt x="18" y="11083"/>
                  </a:cubicBezTo>
                  <a:lnTo>
                    <a:pt x="168" y="12626"/>
                  </a:lnTo>
                  <a:cubicBezTo>
                    <a:pt x="195" y="12789"/>
                    <a:pt x="210" y="12931"/>
                    <a:pt x="216" y="12942"/>
                  </a:cubicBezTo>
                  <a:cubicBezTo>
                    <a:pt x="216" y="12953"/>
                    <a:pt x="351" y="12974"/>
                    <a:pt x="518" y="12990"/>
                  </a:cubicBezTo>
                  <a:lnTo>
                    <a:pt x="1354" y="13081"/>
                  </a:lnTo>
                  <a:cubicBezTo>
                    <a:pt x="1516" y="13097"/>
                    <a:pt x="1689" y="13245"/>
                    <a:pt x="1737" y="13403"/>
                  </a:cubicBezTo>
                  <a:lnTo>
                    <a:pt x="2121" y="14501"/>
                  </a:lnTo>
                  <a:cubicBezTo>
                    <a:pt x="2180" y="14652"/>
                    <a:pt x="2141" y="14881"/>
                    <a:pt x="2028" y="15000"/>
                  </a:cubicBezTo>
                  <a:lnTo>
                    <a:pt x="1456" y="15623"/>
                  </a:lnTo>
                  <a:cubicBezTo>
                    <a:pt x="1348" y="15742"/>
                    <a:pt x="1259" y="15852"/>
                    <a:pt x="1264" y="15857"/>
                  </a:cubicBezTo>
                  <a:cubicBezTo>
                    <a:pt x="1269" y="15863"/>
                    <a:pt x="1339" y="15987"/>
                    <a:pt x="1426" y="16128"/>
                  </a:cubicBezTo>
                  <a:lnTo>
                    <a:pt x="2256" y="17380"/>
                  </a:lnTo>
                  <a:cubicBezTo>
                    <a:pt x="2353" y="17510"/>
                    <a:pt x="2439" y="17625"/>
                    <a:pt x="2444" y="17635"/>
                  </a:cubicBezTo>
                  <a:cubicBezTo>
                    <a:pt x="2450" y="17641"/>
                    <a:pt x="2578" y="17596"/>
                    <a:pt x="2729" y="17536"/>
                  </a:cubicBezTo>
                  <a:lnTo>
                    <a:pt x="3490" y="17232"/>
                  </a:lnTo>
                  <a:cubicBezTo>
                    <a:pt x="3641" y="17173"/>
                    <a:pt x="3862" y="17218"/>
                    <a:pt x="3975" y="17338"/>
                  </a:cubicBezTo>
                  <a:lnTo>
                    <a:pt x="4907" y="18192"/>
                  </a:lnTo>
                  <a:cubicBezTo>
                    <a:pt x="5031" y="18295"/>
                    <a:pt x="5100" y="18511"/>
                    <a:pt x="5062" y="18673"/>
                  </a:cubicBezTo>
                  <a:lnTo>
                    <a:pt x="4853" y="19477"/>
                  </a:lnTo>
                  <a:cubicBezTo>
                    <a:pt x="4809" y="19634"/>
                    <a:pt x="4781" y="19769"/>
                    <a:pt x="4787" y="19774"/>
                  </a:cubicBezTo>
                  <a:cubicBezTo>
                    <a:pt x="4792" y="19780"/>
                    <a:pt x="4916" y="19850"/>
                    <a:pt x="5056" y="19937"/>
                  </a:cubicBezTo>
                  <a:lnTo>
                    <a:pt x="6344" y="20632"/>
                  </a:lnTo>
                  <a:cubicBezTo>
                    <a:pt x="6490" y="20702"/>
                    <a:pt x="6621" y="20762"/>
                    <a:pt x="6632" y="20767"/>
                  </a:cubicBezTo>
                  <a:cubicBezTo>
                    <a:pt x="6637" y="20773"/>
                    <a:pt x="6734" y="20669"/>
                    <a:pt x="6842" y="20545"/>
                  </a:cubicBezTo>
                  <a:lnTo>
                    <a:pt x="7372" y="19934"/>
                  </a:lnTo>
                  <a:cubicBezTo>
                    <a:pt x="7480" y="19809"/>
                    <a:pt x="7695" y="19744"/>
                    <a:pt x="7851" y="19793"/>
                  </a:cubicBezTo>
                  <a:lnTo>
                    <a:pt x="9136" y="20117"/>
                  </a:lnTo>
                  <a:cubicBezTo>
                    <a:pt x="9298" y="20150"/>
                    <a:pt x="9458" y="20307"/>
                    <a:pt x="9495" y="20469"/>
                  </a:cubicBezTo>
                  <a:lnTo>
                    <a:pt x="9681" y="21261"/>
                  </a:lnTo>
                  <a:cubicBezTo>
                    <a:pt x="9719" y="21423"/>
                    <a:pt x="9757" y="21552"/>
                    <a:pt x="9762" y="21552"/>
                  </a:cubicBezTo>
                  <a:cubicBezTo>
                    <a:pt x="9767" y="21552"/>
                    <a:pt x="9912" y="21563"/>
                    <a:pt x="10074" y="21574"/>
                  </a:cubicBezTo>
                  <a:lnTo>
                    <a:pt x="10499" y="21595"/>
                  </a:lnTo>
                  <a:cubicBezTo>
                    <a:pt x="10661" y="21600"/>
                    <a:pt x="10931" y="21600"/>
                    <a:pt x="11098" y="21595"/>
                  </a:cubicBezTo>
                  <a:lnTo>
                    <a:pt x="11526" y="21574"/>
                  </a:lnTo>
                  <a:cubicBezTo>
                    <a:pt x="11688" y="21563"/>
                    <a:pt x="11827" y="21552"/>
                    <a:pt x="11838" y="21552"/>
                  </a:cubicBezTo>
                  <a:cubicBezTo>
                    <a:pt x="11849" y="21552"/>
                    <a:pt x="11881" y="21418"/>
                    <a:pt x="11919" y="21261"/>
                  </a:cubicBezTo>
                  <a:lnTo>
                    <a:pt x="12105" y="20469"/>
                  </a:lnTo>
                  <a:cubicBezTo>
                    <a:pt x="12142" y="20307"/>
                    <a:pt x="12302" y="20150"/>
                    <a:pt x="12464" y="20117"/>
                  </a:cubicBezTo>
                  <a:lnTo>
                    <a:pt x="13749" y="19793"/>
                  </a:lnTo>
                  <a:cubicBezTo>
                    <a:pt x="13905" y="19744"/>
                    <a:pt x="14120" y="19809"/>
                    <a:pt x="14228" y="19934"/>
                  </a:cubicBezTo>
                  <a:lnTo>
                    <a:pt x="14758" y="20545"/>
                  </a:lnTo>
                  <a:cubicBezTo>
                    <a:pt x="14866" y="20669"/>
                    <a:pt x="14957" y="20767"/>
                    <a:pt x="14968" y="20767"/>
                  </a:cubicBezTo>
                  <a:cubicBezTo>
                    <a:pt x="14974" y="20762"/>
                    <a:pt x="15102" y="20702"/>
                    <a:pt x="15253" y="20632"/>
                  </a:cubicBezTo>
                  <a:lnTo>
                    <a:pt x="16544" y="19937"/>
                  </a:lnTo>
                  <a:cubicBezTo>
                    <a:pt x="16684" y="19850"/>
                    <a:pt x="16803" y="19780"/>
                    <a:pt x="16813" y="19774"/>
                  </a:cubicBezTo>
                  <a:cubicBezTo>
                    <a:pt x="16819" y="19769"/>
                    <a:pt x="16794" y="19634"/>
                    <a:pt x="16750" y="19477"/>
                  </a:cubicBezTo>
                  <a:lnTo>
                    <a:pt x="16538" y="18673"/>
                  </a:lnTo>
                  <a:cubicBezTo>
                    <a:pt x="16495" y="18516"/>
                    <a:pt x="16567" y="18300"/>
                    <a:pt x="16696" y="18192"/>
                  </a:cubicBezTo>
                  <a:lnTo>
                    <a:pt x="17622" y="17338"/>
                  </a:lnTo>
                  <a:cubicBezTo>
                    <a:pt x="17735" y="17218"/>
                    <a:pt x="17956" y="17173"/>
                    <a:pt x="18107" y="17232"/>
                  </a:cubicBezTo>
                  <a:lnTo>
                    <a:pt x="18868" y="17536"/>
                  </a:lnTo>
                  <a:cubicBezTo>
                    <a:pt x="19019" y="17596"/>
                    <a:pt x="19150" y="17641"/>
                    <a:pt x="19156" y="17635"/>
                  </a:cubicBezTo>
                  <a:cubicBezTo>
                    <a:pt x="19161" y="17630"/>
                    <a:pt x="19247" y="17515"/>
                    <a:pt x="19344" y="17380"/>
                  </a:cubicBezTo>
                  <a:lnTo>
                    <a:pt x="20177" y="16128"/>
                  </a:lnTo>
                  <a:cubicBezTo>
                    <a:pt x="20264" y="15987"/>
                    <a:pt x="20334" y="15863"/>
                    <a:pt x="20339" y="15857"/>
                  </a:cubicBezTo>
                  <a:cubicBezTo>
                    <a:pt x="20344" y="15852"/>
                    <a:pt x="20258" y="15742"/>
                    <a:pt x="20144" y="15623"/>
                  </a:cubicBezTo>
                  <a:lnTo>
                    <a:pt x="19572" y="14988"/>
                  </a:lnTo>
                  <a:cubicBezTo>
                    <a:pt x="19464" y="14869"/>
                    <a:pt x="19420" y="14643"/>
                    <a:pt x="19479" y="14492"/>
                  </a:cubicBezTo>
                  <a:lnTo>
                    <a:pt x="19863" y="13391"/>
                  </a:lnTo>
                  <a:cubicBezTo>
                    <a:pt x="19911" y="13233"/>
                    <a:pt x="20084" y="13088"/>
                    <a:pt x="20246" y="13072"/>
                  </a:cubicBezTo>
                  <a:lnTo>
                    <a:pt x="21082" y="12978"/>
                  </a:lnTo>
                  <a:cubicBezTo>
                    <a:pt x="21244" y="12962"/>
                    <a:pt x="21379" y="12941"/>
                    <a:pt x="21384" y="12930"/>
                  </a:cubicBezTo>
                  <a:cubicBezTo>
                    <a:pt x="21384" y="12919"/>
                    <a:pt x="21405" y="12785"/>
                    <a:pt x="21432" y="12617"/>
                  </a:cubicBezTo>
                  <a:lnTo>
                    <a:pt x="21585" y="11071"/>
                  </a:lnTo>
                  <a:cubicBezTo>
                    <a:pt x="21596" y="10908"/>
                    <a:pt x="21600" y="10766"/>
                    <a:pt x="21600" y="10755"/>
                  </a:cubicBezTo>
                  <a:cubicBezTo>
                    <a:pt x="21584" y="10755"/>
                    <a:pt x="21460" y="10701"/>
                    <a:pt x="21303" y="10647"/>
                  </a:cubicBezTo>
                  <a:lnTo>
                    <a:pt x="20477" y="10346"/>
                  </a:lnTo>
                  <a:cubicBezTo>
                    <a:pt x="20320" y="10292"/>
                    <a:pt x="20181" y="10105"/>
                    <a:pt x="20165" y="9943"/>
                  </a:cubicBezTo>
                  <a:lnTo>
                    <a:pt x="20015" y="8914"/>
                  </a:lnTo>
                  <a:cubicBezTo>
                    <a:pt x="19983" y="8751"/>
                    <a:pt x="20069" y="8546"/>
                    <a:pt x="20204" y="8454"/>
                  </a:cubicBezTo>
                  <a:lnTo>
                    <a:pt x="20926" y="7966"/>
                  </a:lnTo>
                  <a:cubicBezTo>
                    <a:pt x="21061" y="7874"/>
                    <a:pt x="21174" y="7791"/>
                    <a:pt x="21169" y="7780"/>
                  </a:cubicBezTo>
                  <a:cubicBezTo>
                    <a:pt x="21169" y="7769"/>
                    <a:pt x="21121" y="7639"/>
                    <a:pt x="21067" y="7482"/>
                  </a:cubicBezTo>
                  <a:lnTo>
                    <a:pt x="20474" y="5999"/>
                  </a:lnTo>
                  <a:cubicBezTo>
                    <a:pt x="20404" y="5847"/>
                    <a:pt x="20344" y="5721"/>
                    <a:pt x="20339" y="5710"/>
                  </a:cubicBezTo>
                  <a:cubicBezTo>
                    <a:pt x="20334" y="5699"/>
                    <a:pt x="20198" y="5715"/>
                    <a:pt x="20036" y="5737"/>
                  </a:cubicBezTo>
                  <a:lnTo>
                    <a:pt x="19135" y="5857"/>
                  </a:lnTo>
                  <a:cubicBezTo>
                    <a:pt x="18973" y="5879"/>
                    <a:pt x="18763" y="5788"/>
                    <a:pt x="18676" y="5647"/>
                  </a:cubicBezTo>
                  <a:lnTo>
                    <a:pt x="18134" y="4898"/>
                  </a:lnTo>
                  <a:cubicBezTo>
                    <a:pt x="18032" y="4768"/>
                    <a:pt x="18017" y="4548"/>
                    <a:pt x="18092" y="4401"/>
                  </a:cubicBezTo>
                  <a:lnTo>
                    <a:pt x="18518" y="3607"/>
                  </a:lnTo>
                  <a:cubicBezTo>
                    <a:pt x="18593" y="3461"/>
                    <a:pt x="18655" y="3336"/>
                    <a:pt x="18650" y="3330"/>
                  </a:cubicBezTo>
                  <a:cubicBezTo>
                    <a:pt x="18644" y="3325"/>
                    <a:pt x="18541" y="3228"/>
                    <a:pt x="18422" y="3114"/>
                  </a:cubicBezTo>
                  <a:lnTo>
                    <a:pt x="17188" y="2043"/>
                  </a:lnTo>
                  <a:cubicBezTo>
                    <a:pt x="17058" y="1940"/>
                    <a:pt x="16944" y="1853"/>
                    <a:pt x="16939" y="1847"/>
                  </a:cubicBezTo>
                  <a:cubicBezTo>
                    <a:pt x="16934" y="1842"/>
                    <a:pt x="16814" y="1918"/>
                    <a:pt x="16685" y="2010"/>
                  </a:cubicBezTo>
                  <a:lnTo>
                    <a:pt x="15936" y="2545"/>
                  </a:lnTo>
                  <a:cubicBezTo>
                    <a:pt x="15801" y="2643"/>
                    <a:pt x="15573" y="2654"/>
                    <a:pt x="15432" y="2572"/>
                  </a:cubicBezTo>
                  <a:lnTo>
                    <a:pt x="14684" y="2190"/>
                  </a:lnTo>
                  <a:cubicBezTo>
                    <a:pt x="14532" y="2120"/>
                    <a:pt x="14412" y="1928"/>
                    <a:pt x="14417" y="1760"/>
                  </a:cubicBezTo>
                  <a:lnTo>
                    <a:pt x="14429" y="839"/>
                  </a:lnTo>
                  <a:cubicBezTo>
                    <a:pt x="14429" y="677"/>
                    <a:pt x="14428" y="536"/>
                    <a:pt x="14417" y="536"/>
                  </a:cubicBezTo>
                  <a:cubicBezTo>
                    <a:pt x="14412" y="530"/>
                    <a:pt x="14271" y="494"/>
                    <a:pt x="14114" y="445"/>
                  </a:cubicBezTo>
                  <a:lnTo>
                    <a:pt x="12509" y="54"/>
                  </a:lnTo>
                  <a:cubicBezTo>
                    <a:pt x="12347" y="22"/>
                    <a:pt x="12206" y="0"/>
                    <a:pt x="12200" y="0"/>
                  </a:cubicBezTo>
                  <a:cubicBezTo>
                    <a:pt x="12190" y="0"/>
                    <a:pt x="12126" y="118"/>
                    <a:pt x="12051" y="265"/>
                  </a:cubicBezTo>
                  <a:lnTo>
                    <a:pt x="11628" y="1095"/>
                  </a:lnTo>
                  <a:cubicBezTo>
                    <a:pt x="11553" y="1241"/>
                    <a:pt x="11359" y="1353"/>
                    <a:pt x="11197" y="1348"/>
                  </a:cubicBezTo>
                  <a:lnTo>
                    <a:pt x="10388" y="1348"/>
                  </a:lnTo>
                  <a:cubicBezTo>
                    <a:pt x="10226" y="1353"/>
                    <a:pt x="10027" y="1241"/>
                    <a:pt x="9957" y="1095"/>
                  </a:cubicBezTo>
                  <a:lnTo>
                    <a:pt x="9534" y="265"/>
                  </a:lnTo>
                  <a:cubicBezTo>
                    <a:pt x="9459" y="118"/>
                    <a:pt x="9395" y="0"/>
                    <a:pt x="9385" y="0"/>
                  </a:cubicBezTo>
                  <a:close/>
                  <a:moveTo>
                    <a:pt x="10775" y="4708"/>
                  </a:moveTo>
                  <a:cubicBezTo>
                    <a:pt x="12326" y="4708"/>
                    <a:pt x="13880" y="5303"/>
                    <a:pt x="15064" y="6492"/>
                  </a:cubicBezTo>
                  <a:cubicBezTo>
                    <a:pt x="17432" y="8870"/>
                    <a:pt x="17432" y="12727"/>
                    <a:pt x="15064" y="15105"/>
                  </a:cubicBezTo>
                  <a:cubicBezTo>
                    <a:pt x="12696" y="17484"/>
                    <a:pt x="8856" y="17484"/>
                    <a:pt x="6488" y="15105"/>
                  </a:cubicBezTo>
                  <a:cubicBezTo>
                    <a:pt x="4120" y="12727"/>
                    <a:pt x="4120" y="8870"/>
                    <a:pt x="6488" y="6492"/>
                  </a:cubicBezTo>
                  <a:cubicBezTo>
                    <a:pt x="7672" y="5303"/>
                    <a:pt x="9223" y="4708"/>
                    <a:pt x="10775" y="4708"/>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grpSp>
      <p:grpSp>
        <p:nvGrpSpPr>
          <p:cNvPr id="166" name="Group"/>
          <p:cNvGrpSpPr/>
          <p:nvPr/>
        </p:nvGrpSpPr>
        <p:grpSpPr>
          <a:xfrm>
            <a:off x="1539171" y="1499316"/>
            <a:ext cx="11730046" cy="1941536"/>
            <a:chOff x="0" y="53128"/>
            <a:chExt cx="11730044" cy="1941522"/>
          </a:xfrm>
        </p:grpSpPr>
        <p:sp>
          <p:nvSpPr>
            <p:cNvPr id="164" name="The power of content marketing lies in its ability to attract, engage, and build trust with a target audience, ultimately driving conversions and revenue for businesses."/>
            <p:cNvSpPr/>
            <p:nvPr/>
          </p:nvSpPr>
          <p:spPr>
            <a:xfrm>
              <a:off x="0" y="1153400"/>
              <a:ext cx="11730044" cy="841250"/>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400">
                  <a:solidFill>
                    <a:srgbClr val="535353"/>
                  </a:solidFill>
                  <a:latin typeface="+mn-lt"/>
                  <a:ea typeface="+mn-ea"/>
                  <a:cs typeface="+mn-cs"/>
                  <a:sym typeface="DM Sans Regular"/>
                </a:defRPr>
              </a:lvl1pPr>
            </a:lstStyle>
            <a:p>
              <a:r>
                <a:rPr dirty="0">
                  <a:solidFill>
                    <a:schemeClr val="tx2"/>
                  </a:solidFill>
                </a:rPr>
                <a:t>The power of content marketing lies in its ability to attract, engage, and build trust with a target audience, ultimately driving conversions and revenue for businesses.</a:t>
              </a:r>
            </a:p>
          </p:txBody>
        </p:sp>
        <p:sp>
          <p:nvSpPr>
            <p:cNvPr id="165" name="Venn diagram"/>
            <p:cNvSpPr/>
            <p:nvPr/>
          </p:nvSpPr>
          <p:spPr>
            <a:xfrm>
              <a:off x="5119" y="53128"/>
              <a:ext cx="9361863" cy="810472"/>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algn="l">
                <a:defRPr sz="4600">
                  <a:solidFill>
                    <a:srgbClr val="000000"/>
                  </a:solidFill>
                </a:defRPr>
              </a:lvl1pPr>
            </a:lstStyle>
            <a:p>
              <a:r>
                <a:rPr>
                  <a:solidFill>
                    <a:schemeClr val="tx1"/>
                  </a:solidFill>
                </a:rPr>
                <a:t>The power of content marketing</a:t>
              </a:r>
            </a:p>
          </p:txBody>
        </p:sp>
      </p:grpSp>
      <p:sp>
        <p:nvSpPr>
          <p:cNvPr id="167" name="Establish thought leadership and trust: By creating content that is informative and insightful, businesses can establish themselves as thought leaders and build trust with their audience."/>
          <p:cNvSpPr txBox="1"/>
          <p:nvPr/>
        </p:nvSpPr>
        <p:spPr>
          <a:xfrm>
            <a:off x="2172362" y="10069231"/>
            <a:ext cx="5080001" cy="1487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sz="1800">
                <a:solidFill>
                  <a:srgbClr val="535353"/>
                </a:solidFill>
                <a:latin typeface="+mn-lt"/>
                <a:ea typeface="+mn-ea"/>
                <a:cs typeface="+mn-cs"/>
                <a:sym typeface="DM Sans Regular"/>
              </a:defRPr>
            </a:pPr>
            <a:r>
              <a:rPr dirty="0">
                <a:solidFill>
                  <a:schemeClr val="tx1"/>
                </a:solidFill>
                <a:latin typeface="DM Sans Medium"/>
                <a:ea typeface="DM Sans Medium"/>
                <a:cs typeface="DM Sans Medium"/>
                <a:sym typeface="DM Sans Medium"/>
              </a:rPr>
              <a:t>Establish thought leadership and trust: </a:t>
            </a:r>
            <a:r>
              <a:rPr dirty="0">
                <a:solidFill>
                  <a:schemeClr val="tx2"/>
                </a:solidFill>
              </a:rPr>
              <a:t>By creating content that is informative and insightful, businesses can establish themselves as thought leaders and build trust with their audience.</a:t>
            </a:r>
          </a:p>
        </p:txBody>
      </p:sp>
      <p:sp>
        <p:nvSpPr>
          <p:cNvPr id="168" name="Enhance lead generation campaigns: By creating content that addresses the needs and pain points of their target audience, businesses can improve their lead generation campaigns and attract more qualified leads."/>
          <p:cNvSpPr txBox="1"/>
          <p:nvPr/>
        </p:nvSpPr>
        <p:spPr>
          <a:xfrm>
            <a:off x="8120884" y="6321937"/>
            <a:ext cx="5080001" cy="1487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sz="1800">
                <a:solidFill>
                  <a:srgbClr val="535353"/>
                </a:solidFill>
                <a:latin typeface="+mn-lt"/>
                <a:ea typeface="+mn-ea"/>
                <a:cs typeface="+mn-cs"/>
                <a:sym typeface="DM Sans Regular"/>
              </a:defRPr>
            </a:pPr>
            <a:r>
              <a:rPr dirty="0">
                <a:solidFill>
                  <a:schemeClr val="tx1"/>
                </a:solidFill>
                <a:latin typeface="DM Sans Medium"/>
                <a:ea typeface="DM Sans Medium"/>
                <a:cs typeface="DM Sans Medium"/>
                <a:sym typeface="DM Sans Medium"/>
              </a:rPr>
              <a:t>Enhance lead generation campaigns:</a:t>
            </a:r>
            <a:r>
              <a:rPr dirty="0">
                <a:solidFill>
                  <a:schemeClr val="tx1"/>
                </a:solidFill>
              </a:rPr>
              <a:t> </a:t>
            </a:r>
            <a:r>
              <a:rPr dirty="0">
                <a:solidFill>
                  <a:schemeClr val="tx2"/>
                </a:solidFill>
              </a:rPr>
              <a:t>By creating content that addresses the needs and pain points of their target audience, businesses can improve their lead generation campaigns and attract more qualified leads.</a:t>
            </a:r>
          </a:p>
        </p:txBody>
      </p:sp>
      <p:sp>
        <p:nvSpPr>
          <p:cNvPr id="169" name="Increase site traffic: By creating engaging and informative content, businesses can attract more traffic to their website and increase their visibility online."/>
          <p:cNvSpPr txBox="1"/>
          <p:nvPr/>
        </p:nvSpPr>
        <p:spPr>
          <a:xfrm>
            <a:off x="2172362" y="6308036"/>
            <a:ext cx="5080001" cy="12105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sz="1800">
                <a:solidFill>
                  <a:srgbClr val="535353"/>
                </a:solidFill>
                <a:latin typeface="+mn-lt"/>
                <a:ea typeface="+mn-ea"/>
                <a:cs typeface="+mn-cs"/>
                <a:sym typeface="DM Sans Regular"/>
              </a:defRPr>
            </a:pPr>
            <a:r>
              <a:rPr dirty="0">
                <a:solidFill>
                  <a:schemeClr val="tx1"/>
                </a:solidFill>
                <a:latin typeface="DM Sans Medium"/>
                <a:ea typeface="DM Sans Medium"/>
                <a:cs typeface="DM Sans Medium"/>
                <a:sym typeface="DM Sans Medium"/>
              </a:rPr>
              <a:t>Increase site traffic: </a:t>
            </a:r>
            <a:r>
              <a:rPr dirty="0">
                <a:solidFill>
                  <a:schemeClr val="tx2"/>
                </a:solidFill>
              </a:rPr>
              <a:t>By creating engaging and informative content, businesses can attract more traffic to their website and increase their visibility online.</a:t>
            </a:r>
          </a:p>
        </p:txBody>
      </p:sp>
      <p:sp>
        <p:nvSpPr>
          <p:cNvPr id="170" name="Build brand awareness: By consistently producing and sharing quality content, businesses can increase their brand awareness and establish themselves as a trusted authority in their industry."/>
          <p:cNvSpPr txBox="1"/>
          <p:nvPr/>
        </p:nvSpPr>
        <p:spPr>
          <a:xfrm>
            <a:off x="2172362" y="4450555"/>
            <a:ext cx="5080001" cy="1487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sz="1800">
                <a:solidFill>
                  <a:srgbClr val="535353"/>
                </a:solidFill>
                <a:latin typeface="+mn-lt"/>
                <a:ea typeface="+mn-ea"/>
                <a:cs typeface="+mn-cs"/>
                <a:sym typeface="DM Sans Regular"/>
              </a:defRPr>
            </a:pPr>
            <a:r>
              <a:rPr dirty="0">
                <a:solidFill>
                  <a:schemeClr val="tx1"/>
                </a:solidFill>
                <a:latin typeface="DM Sans Medium"/>
                <a:ea typeface="DM Sans Medium"/>
                <a:cs typeface="DM Sans Medium"/>
                <a:sym typeface="DM Sans Medium"/>
              </a:rPr>
              <a:t>Build brand awareness: </a:t>
            </a:r>
            <a:r>
              <a:rPr dirty="0">
                <a:solidFill>
                  <a:schemeClr val="tx2"/>
                </a:solidFill>
              </a:rPr>
              <a:t>By consistently producing and sharing quality content, businesses can increase their brand awareness and establish themselves as a trusted authority in their industry.</a:t>
            </a:r>
          </a:p>
        </p:txBody>
      </p:sp>
      <p:sp>
        <p:nvSpPr>
          <p:cNvPr id="171" name="Drive direct conversions: Through strategic content marketing efforts, businesses can create content that directly drives conversions and sales, such as product demos or case studies."/>
          <p:cNvSpPr txBox="1"/>
          <p:nvPr/>
        </p:nvSpPr>
        <p:spPr>
          <a:xfrm>
            <a:off x="2172362" y="8193319"/>
            <a:ext cx="5080001" cy="1487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sz="1800">
                <a:solidFill>
                  <a:srgbClr val="535353"/>
                </a:solidFill>
                <a:latin typeface="+mn-lt"/>
                <a:ea typeface="+mn-ea"/>
                <a:cs typeface="+mn-cs"/>
                <a:sym typeface="DM Sans Regular"/>
              </a:defRPr>
            </a:pPr>
            <a:r>
              <a:rPr dirty="0">
                <a:solidFill>
                  <a:schemeClr val="tx1"/>
                </a:solidFill>
                <a:latin typeface="DM Sans Medium"/>
                <a:ea typeface="DM Sans Medium"/>
                <a:cs typeface="DM Sans Medium"/>
                <a:sym typeface="DM Sans Medium"/>
              </a:rPr>
              <a:t>Drive direct conversions:</a:t>
            </a:r>
            <a:r>
              <a:rPr dirty="0">
                <a:solidFill>
                  <a:schemeClr val="tx1"/>
                </a:solidFill>
              </a:rPr>
              <a:t> </a:t>
            </a:r>
            <a:r>
              <a:rPr dirty="0">
                <a:solidFill>
                  <a:schemeClr val="tx2"/>
                </a:solidFill>
              </a:rPr>
              <a:t>Through strategic content marketing efforts, businesses can create content that directly drives conversions and sales, such as product demos or case studies.</a:t>
            </a:r>
          </a:p>
        </p:txBody>
      </p:sp>
      <p:sp>
        <p:nvSpPr>
          <p:cNvPr id="172" name="Improve search visibility and SEO: Content marketing can improve a business's search visibility and SEO by creating content that is optimized for keywords and provides value to the reader."/>
          <p:cNvSpPr txBox="1"/>
          <p:nvPr/>
        </p:nvSpPr>
        <p:spPr>
          <a:xfrm>
            <a:off x="8120884" y="4450555"/>
            <a:ext cx="5080001" cy="1487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sz="1800">
                <a:solidFill>
                  <a:srgbClr val="535353"/>
                </a:solidFill>
                <a:latin typeface="+mn-lt"/>
                <a:ea typeface="+mn-ea"/>
                <a:cs typeface="+mn-cs"/>
                <a:sym typeface="DM Sans Regular"/>
              </a:defRPr>
            </a:pPr>
            <a:r>
              <a:rPr dirty="0">
                <a:solidFill>
                  <a:schemeClr val="tx1"/>
                </a:solidFill>
                <a:latin typeface="DM Sans Medium"/>
                <a:ea typeface="DM Sans Medium"/>
                <a:cs typeface="DM Sans Medium"/>
                <a:sym typeface="DM Sans Medium"/>
              </a:rPr>
              <a:t>Improve search visibility and SEO: </a:t>
            </a:r>
            <a:r>
              <a:rPr dirty="0">
                <a:solidFill>
                  <a:schemeClr val="tx2"/>
                </a:solidFill>
              </a:rPr>
              <a:t>Content marketing can improve a business's search visibility and SEO by creating content that is optimized for keywords and provides value to the reader.</a:t>
            </a:r>
          </a:p>
        </p:txBody>
      </p:sp>
      <p:sp>
        <p:nvSpPr>
          <p:cNvPr id="173" name="Increase client retention: By consistently creating and sharing valuable content, businesses can increase client retention and build long-lasting relationships with their customers."/>
          <p:cNvSpPr txBox="1"/>
          <p:nvPr/>
        </p:nvSpPr>
        <p:spPr>
          <a:xfrm>
            <a:off x="8120884" y="10069231"/>
            <a:ext cx="5080001" cy="1487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sz="1800">
                <a:solidFill>
                  <a:srgbClr val="535353"/>
                </a:solidFill>
                <a:latin typeface="+mn-lt"/>
                <a:ea typeface="+mn-ea"/>
                <a:cs typeface="+mn-cs"/>
                <a:sym typeface="DM Sans Regular"/>
              </a:defRPr>
            </a:pPr>
            <a:r>
              <a:rPr dirty="0">
                <a:solidFill>
                  <a:schemeClr val="tx1"/>
                </a:solidFill>
                <a:latin typeface="DM Sans Medium"/>
                <a:ea typeface="DM Sans Medium"/>
                <a:cs typeface="DM Sans Medium"/>
                <a:sym typeface="DM Sans Medium"/>
              </a:rPr>
              <a:t>Increase client retention: </a:t>
            </a:r>
            <a:r>
              <a:rPr dirty="0">
                <a:solidFill>
                  <a:schemeClr val="tx2"/>
                </a:solidFill>
              </a:rPr>
              <a:t>By consistently creating and sharing valuable content, businesses can increase client retention and build long-lasting relationships with their customers.</a:t>
            </a:r>
          </a:p>
        </p:txBody>
      </p:sp>
      <p:sp>
        <p:nvSpPr>
          <p:cNvPr id="174" name="Community building: Content marketing can help businesses build a community around their brand by creating content that encourages engagement and interaction among their audience."/>
          <p:cNvSpPr txBox="1"/>
          <p:nvPr/>
        </p:nvSpPr>
        <p:spPr>
          <a:xfrm>
            <a:off x="8120884" y="8193319"/>
            <a:ext cx="5080001" cy="14875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l">
              <a:defRPr sz="1800">
                <a:solidFill>
                  <a:srgbClr val="535353"/>
                </a:solidFill>
                <a:latin typeface="+mn-lt"/>
                <a:ea typeface="+mn-ea"/>
                <a:cs typeface="+mn-cs"/>
                <a:sym typeface="DM Sans Regular"/>
              </a:defRPr>
            </a:pPr>
            <a:r>
              <a:rPr dirty="0">
                <a:solidFill>
                  <a:schemeClr val="tx1"/>
                </a:solidFill>
                <a:latin typeface="DM Sans Medium"/>
                <a:ea typeface="DM Sans Medium"/>
                <a:cs typeface="DM Sans Medium"/>
                <a:sym typeface="DM Sans Medium"/>
              </a:rPr>
              <a:t>Community building: </a:t>
            </a:r>
            <a:r>
              <a:rPr dirty="0">
                <a:solidFill>
                  <a:schemeClr val="tx2"/>
                </a:solidFill>
              </a:rPr>
              <a:t>Content marketing can help businesses build a community around their brand by creating content that encourages engagement and interaction among their audience.</a:t>
            </a:r>
          </a:p>
        </p:txBody>
      </p:sp>
      <p:grpSp>
        <p:nvGrpSpPr>
          <p:cNvPr id="187" name="Group"/>
          <p:cNvGrpSpPr/>
          <p:nvPr/>
        </p:nvGrpSpPr>
        <p:grpSpPr>
          <a:xfrm>
            <a:off x="1589749" y="4357516"/>
            <a:ext cx="494413" cy="6126863"/>
            <a:chOff x="0" y="0"/>
            <a:chExt cx="494411" cy="6126862"/>
          </a:xfrm>
        </p:grpSpPr>
        <p:grpSp>
          <p:nvGrpSpPr>
            <p:cNvPr id="177" name="Group"/>
            <p:cNvGrpSpPr/>
            <p:nvPr/>
          </p:nvGrpSpPr>
          <p:grpSpPr>
            <a:xfrm>
              <a:off x="0" y="0"/>
              <a:ext cx="494411" cy="494411"/>
              <a:chOff x="0" y="0"/>
              <a:chExt cx="494410" cy="494410"/>
            </a:xfrm>
          </p:grpSpPr>
          <p:sp>
            <p:nvSpPr>
              <p:cNvPr id="175" name="Circle"/>
              <p:cNvSpPr/>
              <p:nvPr/>
            </p:nvSpPr>
            <p:spPr>
              <a:xfrm>
                <a:off x="0" y="0"/>
                <a:ext cx="494410" cy="494410"/>
              </a:xfrm>
              <a:prstGeom prst="ellipse">
                <a:avLst/>
              </a:prstGeom>
              <a:solidFill>
                <a:schemeClr val="accent1"/>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176"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1</a:t>
                </a:r>
              </a:p>
            </p:txBody>
          </p:sp>
        </p:grpSp>
        <p:grpSp>
          <p:nvGrpSpPr>
            <p:cNvPr id="180" name="Group"/>
            <p:cNvGrpSpPr/>
            <p:nvPr/>
          </p:nvGrpSpPr>
          <p:grpSpPr>
            <a:xfrm>
              <a:off x="0" y="1866900"/>
              <a:ext cx="494411" cy="494411"/>
              <a:chOff x="0" y="0"/>
              <a:chExt cx="494410" cy="494410"/>
            </a:xfrm>
          </p:grpSpPr>
          <p:sp>
            <p:nvSpPr>
              <p:cNvPr id="178" name="Circle"/>
              <p:cNvSpPr/>
              <p:nvPr/>
            </p:nvSpPr>
            <p:spPr>
              <a:xfrm>
                <a:off x="0" y="0"/>
                <a:ext cx="494410" cy="494410"/>
              </a:xfrm>
              <a:prstGeom prst="ellipse">
                <a:avLst/>
              </a:prstGeom>
              <a:solidFill>
                <a:schemeClr val="accent2"/>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179"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2</a:t>
                </a:r>
              </a:p>
            </p:txBody>
          </p:sp>
        </p:grpSp>
        <p:grpSp>
          <p:nvGrpSpPr>
            <p:cNvPr id="183" name="Group"/>
            <p:cNvGrpSpPr/>
            <p:nvPr/>
          </p:nvGrpSpPr>
          <p:grpSpPr>
            <a:xfrm>
              <a:off x="0" y="3733800"/>
              <a:ext cx="494411" cy="494412"/>
              <a:chOff x="0" y="0"/>
              <a:chExt cx="494410" cy="494410"/>
            </a:xfrm>
          </p:grpSpPr>
          <p:sp>
            <p:nvSpPr>
              <p:cNvPr id="181" name="Circle"/>
              <p:cNvSpPr/>
              <p:nvPr/>
            </p:nvSpPr>
            <p:spPr>
              <a:xfrm>
                <a:off x="0" y="0"/>
                <a:ext cx="494410" cy="494410"/>
              </a:xfrm>
              <a:prstGeom prst="ellipse">
                <a:avLst/>
              </a:prstGeom>
              <a:solidFill>
                <a:schemeClr val="accent3"/>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182"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3</a:t>
                </a:r>
              </a:p>
            </p:txBody>
          </p:sp>
        </p:grpSp>
        <p:grpSp>
          <p:nvGrpSpPr>
            <p:cNvPr id="186" name="Group"/>
            <p:cNvGrpSpPr/>
            <p:nvPr/>
          </p:nvGrpSpPr>
          <p:grpSpPr>
            <a:xfrm>
              <a:off x="0" y="5632450"/>
              <a:ext cx="494411" cy="494412"/>
              <a:chOff x="0" y="0"/>
              <a:chExt cx="494410" cy="494410"/>
            </a:xfrm>
          </p:grpSpPr>
          <p:sp>
            <p:nvSpPr>
              <p:cNvPr id="184" name="Circle"/>
              <p:cNvSpPr/>
              <p:nvPr/>
            </p:nvSpPr>
            <p:spPr>
              <a:xfrm>
                <a:off x="0" y="0"/>
                <a:ext cx="494410" cy="494410"/>
              </a:xfrm>
              <a:prstGeom prst="ellipse">
                <a:avLst/>
              </a:prstGeom>
              <a:solidFill>
                <a:schemeClr val="accent4"/>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185"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4</a:t>
                </a:r>
              </a:p>
            </p:txBody>
          </p:sp>
        </p:grpSp>
      </p:grpSp>
      <p:grpSp>
        <p:nvGrpSpPr>
          <p:cNvPr id="200" name="Group"/>
          <p:cNvGrpSpPr/>
          <p:nvPr/>
        </p:nvGrpSpPr>
        <p:grpSpPr>
          <a:xfrm>
            <a:off x="7477518" y="4357516"/>
            <a:ext cx="494413" cy="6126863"/>
            <a:chOff x="0" y="0"/>
            <a:chExt cx="494411" cy="6126862"/>
          </a:xfrm>
        </p:grpSpPr>
        <p:grpSp>
          <p:nvGrpSpPr>
            <p:cNvPr id="190" name="Group"/>
            <p:cNvGrpSpPr/>
            <p:nvPr/>
          </p:nvGrpSpPr>
          <p:grpSpPr>
            <a:xfrm>
              <a:off x="0" y="0"/>
              <a:ext cx="494411" cy="494411"/>
              <a:chOff x="0" y="0"/>
              <a:chExt cx="494410" cy="494410"/>
            </a:xfrm>
          </p:grpSpPr>
          <p:sp>
            <p:nvSpPr>
              <p:cNvPr id="188" name="Circle"/>
              <p:cNvSpPr/>
              <p:nvPr/>
            </p:nvSpPr>
            <p:spPr>
              <a:xfrm>
                <a:off x="0" y="0"/>
                <a:ext cx="494410" cy="494410"/>
              </a:xfrm>
              <a:prstGeom prst="ellipse">
                <a:avLst/>
              </a:prstGeom>
              <a:solidFill>
                <a:schemeClr val="accent1"/>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189"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5</a:t>
                </a:r>
              </a:p>
            </p:txBody>
          </p:sp>
        </p:grpSp>
        <p:grpSp>
          <p:nvGrpSpPr>
            <p:cNvPr id="193" name="Group"/>
            <p:cNvGrpSpPr/>
            <p:nvPr/>
          </p:nvGrpSpPr>
          <p:grpSpPr>
            <a:xfrm>
              <a:off x="0" y="1866900"/>
              <a:ext cx="494411" cy="494411"/>
              <a:chOff x="0" y="0"/>
              <a:chExt cx="494410" cy="494410"/>
            </a:xfrm>
          </p:grpSpPr>
          <p:sp>
            <p:nvSpPr>
              <p:cNvPr id="191" name="Circle"/>
              <p:cNvSpPr/>
              <p:nvPr/>
            </p:nvSpPr>
            <p:spPr>
              <a:xfrm>
                <a:off x="0" y="0"/>
                <a:ext cx="494410" cy="494410"/>
              </a:xfrm>
              <a:prstGeom prst="ellipse">
                <a:avLst/>
              </a:prstGeom>
              <a:solidFill>
                <a:schemeClr val="accent2"/>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192"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6</a:t>
                </a:r>
              </a:p>
            </p:txBody>
          </p:sp>
        </p:grpSp>
        <p:grpSp>
          <p:nvGrpSpPr>
            <p:cNvPr id="196" name="Group"/>
            <p:cNvGrpSpPr/>
            <p:nvPr/>
          </p:nvGrpSpPr>
          <p:grpSpPr>
            <a:xfrm>
              <a:off x="0" y="3733800"/>
              <a:ext cx="494411" cy="494412"/>
              <a:chOff x="0" y="0"/>
              <a:chExt cx="494410" cy="494410"/>
            </a:xfrm>
          </p:grpSpPr>
          <p:sp>
            <p:nvSpPr>
              <p:cNvPr id="194" name="Circle"/>
              <p:cNvSpPr/>
              <p:nvPr/>
            </p:nvSpPr>
            <p:spPr>
              <a:xfrm>
                <a:off x="0" y="0"/>
                <a:ext cx="494410" cy="494410"/>
              </a:xfrm>
              <a:prstGeom prst="ellipse">
                <a:avLst/>
              </a:prstGeom>
              <a:solidFill>
                <a:schemeClr val="accent3"/>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195"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7</a:t>
                </a:r>
              </a:p>
            </p:txBody>
          </p:sp>
        </p:grpSp>
        <p:grpSp>
          <p:nvGrpSpPr>
            <p:cNvPr id="199" name="Group"/>
            <p:cNvGrpSpPr/>
            <p:nvPr/>
          </p:nvGrpSpPr>
          <p:grpSpPr>
            <a:xfrm>
              <a:off x="0" y="5632450"/>
              <a:ext cx="494411" cy="494412"/>
              <a:chOff x="0" y="0"/>
              <a:chExt cx="494410" cy="494410"/>
            </a:xfrm>
          </p:grpSpPr>
          <p:sp>
            <p:nvSpPr>
              <p:cNvPr id="197" name="Circle"/>
              <p:cNvSpPr/>
              <p:nvPr/>
            </p:nvSpPr>
            <p:spPr>
              <a:xfrm>
                <a:off x="0" y="0"/>
                <a:ext cx="494410" cy="494410"/>
              </a:xfrm>
              <a:prstGeom prst="ellipse">
                <a:avLst/>
              </a:prstGeom>
              <a:solidFill>
                <a:schemeClr val="accent4"/>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198"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8</a:t>
                </a:r>
              </a:p>
            </p:txBody>
          </p:sp>
        </p:grpSp>
      </p:grpSp>
    </p:spTree>
  </p:cSld>
  <p:clrMapOvr>
    <a:masterClrMapping/>
  </p:clrMapOvr>
  <p:transition spd="med"/>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4AC89D"/>
      </a:accent1>
      <a:accent2>
        <a:srgbClr val="0EAAE5"/>
      </a:accent2>
      <a:accent3>
        <a:srgbClr val="F7B61A"/>
      </a:accent3>
      <a:accent4>
        <a:srgbClr val="F87802"/>
      </a:accent4>
      <a:accent5>
        <a:srgbClr val="F2F2F2"/>
      </a:accent5>
      <a:accent6>
        <a:srgbClr val="B2B2B2"/>
      </a:accent6>
      <a:hlink>
        <a:srgbClr val="0000FF"/>
      </a:hlink>
      <a:folHlink>
        <a:srgbClr val="FF00FF"/>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307</Words>
  <Application>Microsoft Macintosh PowerPoint</Application>
  <PresentationFormat>Custom</PresentationFormat>
  <Paragraphs>35</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 Bold</vt:lpstr>
      <vt:lpstr>DM Sans Medium</vt:lpstr>
      <vt:lpstr>DM Sans Regular</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2023-04-09T04:57:27Z</dcterms:modified>
</cp:coreProperties>
</file>