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1"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53" d="100"/>
          <a:sy n="53" d="100"/>
        </p:scale>
        <p:origin x="792"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0" cy="494438"/>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6850644" y="12413670"/>
            <a:ext cx="4697248"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rPr lang="en-US" dirty="0"/>
              <a:t>Content Marketing</a:t>
            </a:r>
            <a:endParaRPr dirty="0"/>
          </a:p>
        </p:txBody>
      </p:sp>
      <p:sp>
        <p:nvSpPr>
          <p:cNvPr id="20" name="Fortum Themes"/>
          <p:cNvSpPr txBox="1"/>
          <p:nvPr/>
        </p:nvSpPr>
        <p:spPr>
          <a:xfrm>
            <a:off x="1563200" y="12413670"/>
            <a:ext cx="518050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rPr lang="en-US" dirty="0" err="1"/>
              <a:t>HiSlide.io</a:t>
            </a:r>
            <a:r>
              <a:rPr dirty="0">
                <a:latin typeface="+mn-lt"/>
                <a:ea typeface="+mn-ea"/>
                <a:cs typeface="+mn-cs"/>
                <a:sym typeface="DM Sans Regular"/>
              </a:rPr>
              <a:t> T</a:t>
            </a:r>
            <a:r>
              <a:rPr lang="en-US" dirty="0">
                <a:latin typeface="+mn-lt"/>
                <a:ea typeface="+mn-ea"/>
                <a:cs typeface="+mn-cs"/>
                <a:sym typeface="DM Sans Regular"/>
              </a:rPr>
              <a:t>emplates</a:t>
            </a:r>
            <a:endParaRPr dirty="0">
              <a:latin typeface="+mn-lt"/>
              <a:ea typeface="+mn-ea"/>
              <a:cs typeface="+mn-cs"/>
              <a:sym typeface="DM Sans Regular"/>
            </a:endParaRP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2" name="Arrow"/>
          <p:cNvSpPr/>
          <p:nvPr/>
        </p:nvSpPr>
        <p:spPr>
          <a:xfrm rot="5400000">
            <a:off x="12755139" y="11392989"/>
            <a:ext cx="2088527" cy="1270001"/>
          </a:xfrm>
          <a:prstGeom prst="rightArrow">
            <a:avLst>
              <a:gd name="adj1" fmla="val 100000"/>
              <a:gd name="adj2" fmla="val 56465"/>
            </a:avLst>
          </a:prstGeom>
          <a:gradFill>
            <a:gsLst>
              <a:gs pos="0">
                <a:srgbClr val="FFFFFF">
                  <a:alpha val="90000"/>
                </a:srgbClr>
              </a:gs>
              <a:gs pos="100000">
                <a:schemeClr val="accent6">
                  <a:lumOff val="16690"/>
                  <a:alpha val="90000"/>
                </a:schemeClr>
              </a:gs>
            </a:gsLst>
          </a:gradFill>
          <a:ln w="12700">
            <a:miter lim="400000"/>
          </a:ln>
        </p:spPr>
        <p:txBody>
          <a:bodyPr lIns="0" tIns="0" rIns="0" bIns="0" anchor="ctr"/>
          <a:lstStyle/>
          <a:p>
            <a:endParaRPr/>
          </a:p>
        </p:txBody>
      </p:sp>
      <p:sp>
        <p:nvSpPr>
          <p:cNvPr id="119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grpSp>
        <p:nvGrpSpPr>
          <p:cNvPr id="1214" name="Group"/>
          <p:cNvGrpSpPr/>
          <p:nvPr/>
        </p:nvGrpSpPr>
        <p:grpSpPr>
          <a:xfrm>
            <a:off x="10300658" y="3550021"/>
            <a:ext cx="6997488" cy="7254410"/>
            <a:chOff x="0" y="0"/>
            <a:chExt cx="6997486" cy="7254408"/>
          </a:xfrm>
        </p:grpSpPr>
        <p:sp>
          <p:nvSpPr>
            <p:cNvPr id="1194" name="Shape"/>
            <p:cNvSpPr/>
            <p:nvPr/>
          </p:nvSpPr>
          <p:spPr>
            <a:xfrm>
              <a:off x="2095658" y="5686845"/>
              <a:ext cx="2809405" cy="1237151"/>
            </a:xfrm>
            <a:custGeom>
              <a:avLst/>
              <a:gdLst/>
              <a:ahLst/>
              <a:cxnLst>
                <a:cxn ang="0">
                  <a:pos x="wd2" y="hd2"/>
                </a:cxn>
                <a:cxn ang="5400000">
                  <a:pos x="wd2" y="hd2"/>
                </a:cxn>
                <a:cxn ang="10800000">
                  <a:pos x="wd2" y="hd2"/>
                </a:cxn>
                <a:cxn ang="16200000">
                  <a:pos x="wd2" y="hd2"/>
                </a:cxn>
              </a:cxnLst>
              <a:rect l="0" t="0" r="r" b="b"/>
              <a:pathLst>
                <a:path w="21600" h="21600" extrusionOk="0">
                  <a:moveTo>
                    <a:pt x="0" y="12"/>
                  </a:moveTo>
                  <a:lnTo>
                    <a:pt x="3710" y="21600"/>
                  </a:lnTo>
                  <a:lnTo>
                    <a:pt x="17801" y="21600"/>
                  </a:lnTo>
                  <a:lnTo>
                    <a:pt x="21600" y="0"/>
                  </a:lnTo>
                  <a:lnTo>
                    <a:pt x="0" y="12"/>
                  </a:lnTo>
                  <a:close/>
                </a:path>
              </a:pathLst>
            </a:custGeom>
            <a:solidFill>
              <a:schemeClr val="accent4"/>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sp>
          <p:nvSpPr>
            <p:cNvPr id="1195" name="Oval"/>
            <p:cNvSpPr/>
            <p:nvPr/>
          </p:nvSpPr>
          <p:spPr>
            <a:xfrm>
              <a:off x="2096380" y="5320631"/>
              <a:ext cx="2804820" cy="716767"/>
            </a:xfrm>
            <a:prstGeom prst="ellipse">
              <a:avLst/>
            </a:prstGeom>
            <a:solidFill>
              <a:schemeClr val="accent4">
                <a:lumOff val="-9803"/>
              </a:schemeClr>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DM Sans Regular"/>
                </a:defRPr>
              </a:pPr>
              <a:endParaRPr/>
            </a:p>
          </p:txBody>
        </p:sp>
        <p:sp>
          <p:nvSpPr>
            <p:cNvPr id="1196" name="Oval"/>
            <p:cNvSpPr/>
            <p:nvPr/>
          </p:nvSpPr>
          <p:spPr>
            <a:xfrm>
              <a:off x="2573165" y="6528033"/>
              <a:ext cx="1838426" cy="726376"/>
            </a:xfrm>
            <a:prstGeom prst="ellipse">
              <a:avLst/>
            </a:prstGeom>
            <a:solidFill>
              <a:schemeClr val="accent4"/>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DM Sans Regular"/>
                </a:defRPr>
              </a:pPr>
              <a:endParaRPr/>
            </a:p>
          </p:txBody>
        </p:sp>
        <p:sp>
          <p:nvSpPr>
            <p:cNvPr id="1197" name="Shape"/>
            <p:cNvSpPr/>
            <p:nvPr/>
          </p:nvSpPr>
          <p:spPr>
            <a:xfrm>
              <a:off x="1390930" y="3901679"/>
              <a:ext cx="4221390" cy="1248599"/>
            </a:xfrm>
            <a:custGeom>
              <a:avLst/>
              <a:gdLst/>
              <a:ahLst/>
              <a:cxnLst>
                <a:cxn ang="0">
                  <a:pos x="wd2" y="hd2"/>
                </a:cxn>
                <a:cxn ang="5400000">
                  <a:pos x="wd2" y="hd2"/>
                </a:cxn>
                <a:cxn ang="10800000">
                  <a:pos x="wd2" y="hd2"/>
                </a:cxn>
                <a:cxn ang="16200000">
                  <a:pos x="wd2" y="hd2"/>
                </a:cxn>
              </a:cxnLst>
              <a:rect l="0" t="0" r="r" b="b"/>
              <a:pathLst>
                <a:path w="21600" h="21600" extrusionOk="0">
                  <a:moveTo>
                    <a:pt x="0" y="60"/>
                  </a:moveTo>
                  <a:lnTo>
                    <a:pt x="2541" y="21600"/>
                  </a:lnTo>
                  <a:lnTo>
                    <a:pt x="19041" y="21600"/>
                  </a:lnTo>
                  <a:lnTo>
                    <a:pt x="21600" y="0"/>
                  </a:lnTo>
                  <a:lnTo>
                    <a:pt x="0" y="60"/>
                  </a:lnTo>
                  <a:close/>
                </a:path>
              </a:pathLst>
            </a:custGeom>
            <a:solidFill>
              <a:schemeClr val="accent3"/>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sp>
          <p:nvSpPr>
            <p:cNvPr id="1198" name="Oval"/>
            <p:cNvSpPr/>
            <p:nvPr/>
          </p:nvSpPr>
          <p:spPr>
            <a:xfrm>
              <a:off x="1391932" y="3515583"/>
              <a:ext cx="4230161" cy="728573"/>
            </a:xfrm>
            <a:prstGeom prst="ellipse">
              <a:avLst/>
            </a:prstGeom>
            <a:solidFill>
              <a:schemeClr val="accent3">
                <a:satOff val="-12296"/>
                <a:lumOff val="-10705"/>
              </a:schemeClr>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DM Sans Regular"/>
                </a:defRPr>
              </a:pPr>
              <a:endParaRPr/>
            </a:p>
          </p:txBody>
        </p:sp>
        <p:sp>
          <p:nvSpPr>
            <p:cNvPr id="1199" name="Oval"/>
            <p:cNvSpPr/>
            <p:nvPr/>
          </p:nvSpPr>
          <p:spPr>
            <a:xfrm>
              <a:off x="1887140" y="4765461"/>
              <a:ext cx="3225135" cy="723042"/>
            </a:xfrm>
            <a:prstGeom prst="ellipse">
              <a:avLst/>
            </a:prstGeom>
            <a:solidFill>
              <a:schemeClr val="accent3"/>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DM Sans Regular"/>
                </a:defRPr>
              </a:pPr>
              <a:endParaRPr/>
            </a:p>
          </p:txBody>
        </p:sp>
        <p:sp>
          <p:nvSpPr>
            <p:cNvPr id="1200" name="Shape"/>
            <p:cNvSpPr/>
            <p:nvPr/>
          </p:nvSpPr>
          <p:spPr>
            <a:xfrm>
              <a:off x="696588" y="2133408"/>
              <a:ext cx="5600133" cy="12647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900" y="21544"/>
                  </a:lnTo>
                  <a:lnTo>
                    <a:pt x="19721" y="21600"/>
                  </a:lnTo>
                  <a:lnTo>
                    <a:pt x="21600" y="78"/>
                  </a:lnTo>
                  <a:lnTo>
                    <a:pt x="0" y="0"/>
                  </a:lnTo>
                  <a:close/>
                </a:path>
              </a:pathLst>
            </a:custGeom>
            <a:solidFill>
              <a:schemeClr val="accent2"/>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sp>
          <p:nvSpPr>
            <p:cNvPr id="1201" name="Oval"/>
            <p:cNvSpPr/>
            <p:nvPr/>
          </p:nvSpPr>
          <p:spPr>
            <a:xfrm>
              <a:off x="700044" y="1757791"/>
              <a:ext cx="5600618" cy="744563"/>
            </a:xfrm>
            <a:prstGeom prst="ellipse">
              <a:avLst/>
            </a:prstGeom>
            <a:solidFill>
              <a:schemeClr val="accent2">
                <a:lumOff val="-9529"/>
              </a:schemeClr>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DM Sans Regular"/>
                </a:defRPr>
              </a:pPr>
              <a:endParaRPr/>
            </a:p>
          </p:txBody>
        </p:sp>
        <p:sp>
          <p:nvSpPr>
            <p:cNvPr id="1202" name="Oval"/>
            <p:cNvSpPr/>
            <p:nvPr/>
          </p:nvSpPr>
          <p:spPr>
            <a:xfrm>
              <a:off x="1194568" y="3030496"/>
              <a:ext cx="4610576" cy="728572"/>
            </a:xfrm>
            <a:prstGeom prst="ellipse">
              <a:avLst/>
            </a:prstGeom>
            <a:solidFill>
              <a:schemeClr val="accent2"/>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DM Sans Regular"/>
                </a:defRPr>
              </a:pPr>
              <a:endParaRPr/>
            </a:p>
          </p:txBody>
        </p:sp>
        <p:sp>
          <p:nvSpPr>
            <p:cNvPr id="1203" name="Shape"/>
            <p:cNvSpPr/>
            <p:nvPr/>
          </p:nvSpPr>
          <p:spPr>
            <a:xfrm>
              <a:off x="6025" y="380232"/>
              <a:ext cx="6985406" cy="12381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04" y="21600"/>
                  </a:lnTo>
                  <a:lnTo>
                    <a:pt x="20137" y="21600"/>
                  </a:lnTo>
                  <a:lnTo>
                    <a:pt x="21600" y="14"/>
                  </a:lnTo>
                  <a:lnTo>
                    <a:pt x="0" y="0"/>
                  </a:lnTo>
                  <a:close/>
                </a:path>
              </a:pathLst>
            </a:custGeom>
            <a:solidFill>
              <a:schemeClr val="accent1"/>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sp>
          <p:nvSpPr>
            <p:cNvPr id="1204" name="Oval"/>
            <p:cNvSpPr/>
            <p:nvPr/>
          </p:nvSpPr>
          <p:spPr>
            <a:xfrm>
              <a:off x="0" y="0"/>
              <a:ext cx="6997487" cy="744562"/>
            </a:xfrm>
            <a:prstGeom prst="ellipse">
              <a:avLst/>
            </a:prstGeom>
            <a:solidFill>
              <a:schemeClr val="accent1">
                <a:satOff val="-7404"/>
                <a:lumOff val="-10745"/>
              </a:schemeClr>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DM Sans Regular"/>
                </a:defRPr>
              </a:pPr>
              <a:endParaRPr/>
            </a:p>
          </p:txBody>
        </p:sp>
        <p:sp>
          <p:nvSpPr>
            <p:cNvPr id="1205" name="Oval"/>
            <p:cNvSpPr/>
            <p:nvPr/>
          </p:nvSpPr>
          <p:spPr>
            <a:xfrm>
              <a:off x="487323" y="1239031"/>
              <a:ext cx="6028066" cy="744563"/>
            </a:xfrm>
            <a:prstGeom prst="ellipse">
              <a:avLst/>
            </a:prstGeom>
            <a:solidFill>
              <a:schemeClr val="accent1"/>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DM Sans Regular"/>
                </a:defRPr>
              </a:pPr>
              <a:endParaRPr/>
            </a:p>
          </p:txBody>
        </p:sp>
        <p:sp>
          <p:nvSpPr>
            <p:cNvPr id="1206" name="Shape"/>
            <p:cNvSpPr/>
            <p:nvPr/>
          </p:nvSpPr>
          <p:spPr>
            <a:xfrm>
              <a:off x="4290724" y="658439"/>
              <a:ext cx="1752808" cy="1275572"/>
            </a:xfrm>
            <a:custGeom>
              <a:avLst/>
              <a:gdLst/>
              <a:ahLst/>
              <a:cxnLst>
                <a:cxn ang="0">
                  <a:pos x="wd2" y="hd2"/>
                </a:cxn>
                <a:cxn ang="5400000">
                  <a:pos x="wd2" y="hd2"/>
                </a:cxn>
                <a:cxn ang="10800000">
                  <a:pos x="wd2" y="hd2"/>
                </a:cxn>
                <a:cxn ang="16200000">
                  <a:pos x="wd2" y="hd2"/>
                </a:cxn>
              </a:cxnLst>
              <a:rect l="0" t="0" r="r" b="b"/>
              <a:pathLst>
                <a:path w="21600" h="21600" extrusionOk="0">
                  <a:moveTo>
                    <a:pt x="1430" y="1816"/>
                  </a:moveTo>
                  <a:cubicBezTo>
                    <a:pt x="5236" y="1680"/>
                    <a:pt x="9039" y="1439"/>
                    <a:pt x="12837" y="1091"/>
                  </a:cubicBezTo>
                  <a:cubicBezTo>
                    <a:pt x="14342" y="953"/>
                    <a:pt x="15846" y="798"/>
                    <a:pt x="17349" y="612"/>
                  </a:cubicBezTo>
                  <a:cubicBezTo>
                    <a:pt x="18768" y="436"/>
                    <a:pt x="20185" y="232"/>
                    <a:pt x="21600" y="0"/>
                  </a:cubicBezTo>
                  <a:lnTo>
                    <a:pt x="17347" y="19874"/>
                  </a:lnTo>
                  <a:cubicBezTo>
                    <a:pt x="14558" y="20364"/>
                    <a:pt x="11759" y="20752"/>
                    <a:pt x="8955" y="21037"/>
                  </a:cubicBezTo>
                  <a:cubicBezTo>
                    <a:pt x="5975" y="21341"/>
                    <a:pt x="2988" y="21528"/>
                    <a:pt x="0" y="21600"/>
                  </a:cubicBezTo>
                  <a:lnTo>
                    <a:pt x="1430" y="1816"/>
                  </a:lnTo>
                  <a:close/>
                </a:path>
              </a:pathLst>
            </a:custGeom>
            <a:solidFill>
              <a:srgbClr val="FFFFFF">
                <a:alpha val="17753"/>
              </a:srgbClr>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sp>
          <p:nvSpPr>
            <p:cNvPr id="1207" name="Shape"/>
            <p:cNvSpPr/>
            <p:nvPr/>
          </p:nvSpPr>
          <p:spPr>
            <a:xfrm>
              <a:off x="4117384" y="2432694"/>
              <a:ext cx="1403476" cy="1259091"/>
            </a:xfrm>
            <a:custGeom>
              <a:avLst/>
              <a:gdLst/>
              <a:ahLst/>
              <a:cxnLst>
                <a:cxn ang="0">
                  <a:pos x="wd2" y="hd2"/>
                </a:cxn>
                <a:cxn ang="5400000">
                  <a:pos x="wd2" y="hd2"/>
                </a:cxn>
                <a:cxn ang="10800000">
                  <a:pos x="wd2" y="hd2"/>
                </a:cxn>
                <a:cxn ang="16200000">
                  <a:pos x="wd2" y="hd2"/>
                </a:cxn>
              </a:cxnLst>
              <a:rect l="0" t="0" r="r" b="b"/>
              <a:pathLst>
                <a:path w="21600" h="21600" extrusionOk="0">
                  <a:moveTo>
                    <a:pt x="1814" y="1662"/>
                  </a:moveTo>
                  <a:cubicBezTo>
                    <a:pt x="5115" y="1573"/>
                    <a:pt x="8413" y="1390"/>
                    <a:pt x="11705" y="1114"/>
                  </a:cubicBezTo>
                  <a:cubicBezTo>
                    <a:pt x="15012" y="837"/>
                    <a:pt x="18311" y="465"/>
                    <a:pt x="21600" y="0"/>
                  </a:cubicBezTo>
                  <a:lnTo>
                    <a:pt x="16157" y="20021"/>
                  </a:lnTo>
                  <a:cubicBezTo>
                    <a:pt x="13473" y="20447"/>
                    <a:pt x="10778" y="20791"/>
                    <a:pt x="8076" y="21055"/>
                  </a:cubicBezTo>
                  <a:cubicBezTo>
                    <a:pt x="5389" y="21317"/>
                    <a:pt x="2696" y="21499"/>
                    <a:pt x="0" y="21600"/>
                  </a:cubicBezTo>
                  <a:lnTo>
                    <a:pt x="1814" y="1662"/>
                  </a:lnTo>
                  <a:close/>
                </a:path>
              </a:pathLst>
            </a:custGeom>
            <a:solidFill>
              <a:srgbClr val="FFFFFF">
                <a:alpha val="17753"/>
              </a:srgbClr>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sp>
          <p:nvSpPr>
            <p:cNvPr id="1208" name="Shape"/>
            <p:cNvSpPr/>
            <p:nvPr/>
          </p:nvSpPr>
          <p:spPr>
            <a:xfrm>
              <a:off x="3939433" y="4190837"/>
              <a:ext cx="1055096" cy="1222613"/>
            </a:xfrm>
            <a:custGeom>
              <a:avLst/>
              <a:gdLst/>
              <a:ahLst/>
              <a:cxnLst>
                <a:cxn ang="0">
                  <a:pos x="wd2" y="hd2"/>
                </a:cxn>
                <a:cxn ang="5400000">
                  <a:pos x="wd2" y="hd2"/>
                </a:cxn>
                <a:cxn ang="10800000">
                  <a:pos x="wd2" y="hd2"/>
                </a:cxn>
                <a:cxn ang="16200000">
                  <a:pos x="wd2" y="hd2"/>
                </a:cxn>
              </a:cxnLst>
              <a:rect l="0" t="0" r="r" b="b"/>
              <a:pathLst>
                <a:path w="21600" h="21600" extrusionOk="0">
                  <a:moveTo>
                    <a:pt x="2438" y="1685"/>
                  </a:moveTo>
                  <a:cubicBezTo>
                    <a:pt x="5701" y="1555"/>
                    <a:pt x="8960" y="1346"/>
                    <a:pt x="12209" y="1057"/>
                  </a:cubicBezTo>
                  <a:cubicBezTo>
                    <a:pt x="15350" y="779"/>
                    <a:pt x="18482" y="426"/>
                    <a:pt x="21600" y="0"/>
                  </a:cubicBezTo>
                  <a:lnTo>
                    <a:pt x="14870" y="19831"/>
                  </a:lnTo>
                  <a:cubicBezTo>
                    <a:pt x="12543" y="20289"/>
                    <a:pt x="10196" y="20664"/>
                    <a:pt x="7833" y="20953"/>
                  </a:cubicBezTo>
                  <a:cubicBezTo>
                    <a:pt x="5235" y="21272"/>
                    <a:pt x="2621" y="21488"/>
                    <a:pt x="0" y="21600"/>
                  </a:cubicBezTo>
                  <a:lnTo>
                    <a:pt x="2438" y="1685"/>
                  </a:lnTo>
                  <a:close/>
                </a:path>
              </a:pathLst>
            </a:custGeom>
            <a:solidFill>
              <a:srgbClr val="FFFFFF">
                <a:alpha val="17753"/>
              </a:srgbClr>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sp>
          <p:nvSpPr>
            <p:cNvPr id="1209" name="Shape"/>
            <p:cNvSpPr/>
            <p:nvPr/>
          </p:nvSpPr>
          <p:spPr>
            <a:xfrm>
              <a:off x="3764381" y="5987652"/>
              <a:ext cx="697071" cy="1192368"/>
            </a:xfrm>
            <a:custGeom>
              <a:avLst/>
              <a:gdLst/>
              <a:ahLst/>
              <a:cxnLst>
                <a:cxn ang="0">
                  <a:pos x="wd2" y="hd2"/>
                </a:cxn>
                <a:cxn ang="5400000">
                  <a:pos x="wd2" y="hd2"/>
                </a:cxn>
                <a:cxn ang="10800000">
                  <a:pos x="wd2" y="hd2"/>
                </a:cxn>
                <a:cxn ang="16200000">
                  <a:pos x="wd2" y="hd2"/>
                </a:cxn>
              </a:cxnLst>
              <a:rect l="0" t="0" r="r" b="b"/>
              <a:pathLst>
                <a:path w="21600" h="21600" extrusionOk="0">
                  <a:moveTo>
                    <a:pt x="3675" y="1492"/>
                  </a:moveTo>
                  <a:cubicBezTo>
                    <a:pt x="6766" y="1388"/>
                    <a:pt x="9848" y="1207"/>
                    <a:pt x="12912" y="948"/>
                  </a:cubicBezTo>
                  <a:cubicBezTo>
                    <a:pt x="15829" y="702"/>
                    <a:pt x="18728" y="385"/>
                    <a:pt x="21600" y="0"/>
                  </a:cubicBezTo>
                  <a:lnTo>
                    <a:pt x="11411" y="20144"/>
                  </a:lnTo>
                  <a:cubicBezTo>
                    <a:pt x="9576" y="20512"/>
                    <a:pt x="7706" y="20818"/>
                    <a:pt x="5811" y="21061"/>
                  </a:cubicBezTo>
                  <a:cubicBezTo>
                    <a:pt x="3893" y="21306"/>
                    <a:pt x="1953" y="21486"/>
                    <a:pt x="0" y="21600"/>
                  </a:cubicBezTo>
                  <a:lnTo>
                    <a:pt x="3675" y="1492"/>
                  </a:lnTo>
                  <a:close/>
                </a:path>
              </a:pathLst>
            </a:custGeom>
            <a:solidFill>
              <a:srgbClr val="FFFFFF">
                <a:alpha val="17753"/>
              </a:srgbClr>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sp>
          <p:nvSpPr>
            <p:cNvPr id="1210" name="Shape"/>
            <p:cNvSpPr/>
            <p:nvPr/>
          </p:nvSpPr>
          <p:spPr>
            <a:xfrm>
              <a:off x="5908295" y="560001"/>
              <a:ext cx="808819" cy="1238165"/>
            </a:xfrm>
            <a:custGeom>
              <a:avLst/>
              <a:gdLst/>
              <a:ahLst/>
              <a:cxnLst>
                <a:cxn ang="0">
                  <a:pos x="wd2" y="hd2"/>
                </a:cxn>
                <a:cxn ang="5400000">
                  <a:pos x="wd2" y="hd2"/>
                </a:cxn>
                <a:cxn ang="10800000">
                  <a:pos x="wd2" y="hd2"/>
                </a:cxn>
                <a:cxn ang="16200000">
                  <a:pos x="wd2" y="hd2"/>
                </a:cxn>
              </a:cxnLst>
              <a:rect l="0" t="0" r="r" b="b"/>
              <a:pathLst>
                <a:path w="21600" h="21600" extrusionOk="0">
                  <a:moveTo>
                    <a:pt x="9965" y="1326"/>
                  </a:moveTo>
                  <a:lnTo>
                    <a:pt x="0" y="21600"/>
                  </a:lnTo>
                  <a:cubicBezTo>
                    <a:pt x="1823" y="21472"/>
                    <a:pt x="3633" y="21280"/>
                    <a:pt x="5423" y="21023"/>
                  </a:cubicBezTo>
                  <a:cubicBezTo>
                    <a:pt x="6885" y="20814"/>
                    <a:pt x="8331" y="20562"/>
                    <a:pt x="9759" y="20268"/>
                  </a:cubicBezTo>
                  <a:lnTo>
                    <a:pt x="21600" y="0"/>
                  </a:lnTo>
                  <a:cubicBezTo>
                    <a:pt x="19678" y="283"/>
                    <a:pt x="17746" y="535"/>
                    <a:pt x="15806" y="756"/>
                  </a:cubicBezTo>
                  <a:cubicBezTo>
                    <a:pt x="13866" y="977"/>
                    <a:pt x="11919" y="1167"/>
                    <a:pt x="9965" y="1326"/>
                  </a:cubicBezTo>
                  <a:close/>
                </a:path>
              </a:pathLst>
            </a:custGeom>
            <a:solidFill>
              <a:srgbClr val="FFFFFF">
                <a:alpha val="16834"/>
              </a:srgbClr>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sp>
          <p:nvSpPr>
            <p:cNvPr id="1211" name="Shape"/>
            <p:cNvSpPr/>
            <p:nvPr/>
          </p:nvSpPr>
          <p:spPr>
            <a:xfrm>
              <a:off x="5333420" y="2347564"/>
              <a:ext cx="693615" cy="1220850"/>
            </a:xfrm>
            <a:custGeom>
              <a:avLst/>
              <a:gdLst/>
              <a:ahLst/>
              <a:cxnLst>
                <a:cxn ang="0">
                  <a:pos x="wd2" y="hd2"/>
                </a:cxn>
                <a:cxn ang="5400000">
                  <a:pos x="wd2" y="hd2"/>
                </a:cxn>
                <a:cxn ang="10800000">
                  <a:pos x="wd2" y="hd2"/>
                </a:cxn>
                <a:cxn ang="16200000">
                  <a:pos x="wd2" y="hd2"/>
                </a:cxn>
              </a:cxnLst>
              <a:rect l="0" t="0" r="r" b="b"/>
              <a:pathLst>
                <a:path w="21600" h="21600" extrusionOk="0">
                  <a:moveTo>
                    <a:pt x="11513" y="1217"/>
                  </a:moveTo>
                  <a:cubicBezTo>
                    <a:pt x="13335" y="1057"/>
                    <a:pt x="15148" y="865"/>
                    <a:pt x="16949" y="644"/>
                  </a:cubicBezTo>
                  <a:cubicBezTo>
                    <a:pt x="18509" y="452"/>
                    <a:pt x="20060" y="237"/>
                    <a:pt x="21600" y="0"/>
                  </a:cubicBezTo>
                  <a:lnTo>
                    <a:pt x="7531" y="20476"/>
                  </a:lnTo>
                  <a:cubicBezTo>
                    <a:pt x="6406" y="20689"/>
                    <a:pt x="5269" y="20883"/>
                    <a:pt x="4124" y="21058"/>
                  </a:cubicBezTo>
                  <a:cubicBezTo>
                    <a:pt x="2761" y="21266"/>
                    <a:pt x="1385" y="21447"/>
                    <a:pt x="0" y="21600"/>
                  </a:cubicBezTo>
                  <a:lnTo>
                    <a:pt x="11513" y="1217"/>
                  </a:lnTo>
                  <a:close/>
                </a:path>
              </a:pathLst>
            </a:custGeom>
            <a:solidFill>
              <a:srgbClr val="FFFFFF">
                <a:alpha val="16834"/>
              </a:srgbClr>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sp>
          <p:nvSpPr>
            <p:cNvPr id="1212" name="Shape"/>
            <p:cNvSpPr/>
            <p:nvPr/>
          </p:nvSpPr>
          <p:spPr>
            <a:xfrm>
              <a:off x="4773938" y="4122550"/>
              <a:ext cx="570943" cy="1167078"/>
            </a:xfrm>
            <a:custGeom>
              <a:avLst/>
              <a:gdLst/>
              <a:ahLst/>
              <a:cxnLst>
                <a:cxn ang="0">
                  <a:pos x="wd2" y="hd2"/>
                </a:cxn>
                <a:cxn ang="5400000">
                  <a:pos x="wd2" y="hd2"/>
                </a:cxn>
                <a:cxn ang="10800000">
                  <a:pos x="wd2" y="hd2"/>
                </a:cxn>
                <a:cxn ang="16200000">
                  <a:pos x="wd2" y="hd2"/>
                </a:cxn>
              </a:cxnLst>
              <a:rect l="0" t="0" r="r" b="b"/>
              <a:pathLst>
                <a:path w="21600" h="21600" extrusionOk="0">
                  <a:moveTo>
                    <a:pt x="13741" y="951"/>
                  </a:moveTo>
                  <a:cubicBezTo>
                    <a:pt x="15222" y="800"/>
                    <a:pt x="16697" y="633"/>
                    <a:pt x="18164" y="452"/>
                  </a:cubicBezTo>
                  <a:cubicBezTo>
                    <a:pt x="19314" y="310"/>
                    <a:pt x="20460" y="160"/>
                    <a:pt x="21600" y="0"/>
                  </a:cubicBezTo>
                  <a:lnTo>
                    <a:pt x="4686" y="20894"/>
                  </a:lnTo>
                  <a:cubicBezTo>
                    <a:pt x="4017" y="21043"/>
                    <a:pt x="3331" y="21173"/>
                    <a:pt x="2630" y="21284"/>
                  </a:cubicBezTo>
                  <a:cubicBezTo>
                    <a:pt x="1770" y="21420"/>
                    <a:pt x="891" y="21525"/>
                    <a:pt x="0" y="21600"/>
                  </a:cubicBezTo>
                  <a:lnTo>
                    <a:pt x="13741" y="951"/>
                  </a:lnTo>
                  <a:close/>
                </a:path>
              </a:pathLst>
            </a:custGeom>
            <a:solidFill>
              <a:srgbClr val="FFFFFF">
                <a:alpha val="16834"/>
              </a:srgbClr>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sp>
          <p:nvSpPr>
            <p:cNvPr id="1213" name="Triangle"/>
            <p:cNvSpPr/>
            <p:nvPr/>
          </p:nvSpPr>
          <p:spPr>
            <a:xfrm>
              <a:off x="4191911" y="5946488"/>
              <a:ext cx="443732" cy="1142280"/>
            </a:xfrm>
            <a:custGeom>
              <a:avLst/>
              <a:gdLst/>
              <a:ahLst/>
              <a:cxnLst>
                <a:cxn ang="0">
                  <a:pos x="wd2" y="hd2"/>
                </a:cxn>
                <a:cxn ang="5400000">
                  <a:pos x="wd2" y="hd2"/>
                </a:cxn>
                <a:cxn ang="10800000">
                  <a:pos x="wd2" y="hd2"/>
                </a:cxn>
                <a:cxn ang="16200000">
                  <a:pos x="wd2" y="hd2"/>
                </a:cxn>
              </a:cxnLst>
              <a:rect l="0" t="0" r="r" b="b"/>
              <a:pathLst>
                <a:path w="21600" h="21600" extrusionOk="0">
                  <a:moveTo>
                    <a:pt x="17456" y="452"/>
                  </a:moveTo>
                  <a:lnTo>
                    <a:pt x="21600" y="0"/>
                  </a:lnTo>
                  <a:lnTo>
                    <a:pt x="0" y="21600"/>
                  </a:lnTo>
                  <a:lnTo>
                    <a:pt x="17456" y="452"/>
                  </a:lnTo>
                  <a:close/>
                </a:path>
              </a:pathLst>
            </a:custGeom>
            <a:solidFill>
              <a:srgbClr val="FFFFFF">
                <a:alpha val="16834"/>
              </a:srgbClr>
            </a:solidFill>
            <a:ln w="12700" cap="flat">
              <a:noFill/>
              <a:miter lim="400000"/>
            </a:ln>
            <a:effectLst/>
          </p:spPr>
          <p:txBody>
            <a:bodyPr wrap="square" lIns="50800" tIns="50800" rIns="50800" bIns="50800" numCol="1" anchor="ctr">
              <a:noAutofit/>
            </a:bodyPr>
            <a:lstStyle/>
            <a:p>
              <a:pPr>
                <a:defRPr sz="3200">
                  <a:solidFill>
                    <a:srgbClr val="000000"/>
                  </a:solidFill>
                  <a:latin typeface="+mn-lt"/>
                  <a:ea typeface="+mn-ea"/>
                  <a:cs typeface="+mn-cs"/>
                  <a:sym typeface="DM Sans Regular"/>
                </a:defRPr>
              </a:pPr>
              <a:endParaRPr/>
            </a:p>
          </p:txBody>
        </p:sp>
      </p:grpSp>
      <p:grpSp>
        <p:nvGrpSpPr>
          <p:cNvPr id="1217" name="Group"/>
          <p:cNvGrpSpPr/>
          <p:nvPr/>
        </p:nvGrpSpPr>
        <p:grpSpPr>
          <a:xfrm>
            <a:off x="13495405" y="4639709"/>
            <a:ext cx="582596" cy="582596"/>
            <a:chOff x="-20350" y="-20350"/>
            <a:chExt cx="582594" cy="582594"/>
          </a:xfrm>
        </p:grpSpPr>
        <p:sp>
          <p:nvSpPr>
            <p:cNvPr id="1215" name="Circle"/>
            <p:cNvSpPr/>
            <p:nvPr/>
          </p:nvSpPr>
          <p:spPr>
            <a:xfrm>
              <a:off x="-20350" y="-20350"/>
              <a:ext cx="582594" cy="582594"/>
            </a:xfrm>
            <a:prstGeom prst="ellipse">
              <a:avLst/>
            </a:prstGeom>
            <a:solidFill>
              <a:srgbClr val="FFFFFF"/>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tx1"/>
                </a:solidFill>
              </a:endParaRPr>
            </a:p>
          </p:txBody>
        </p:sp>
        <p:sp>
          <p:nvSpPr>
            <p:cNvPr id="1216" name="Text Box 3"/>
            <p:cNvSpPr txBox="1"/>
            <p:nvPr/>
          </p:nvSpPr>
          <p:spPr>
            <a:xfrm>
              <a:off x="10333" y="99496"/>
              <a:ext cx="521227" cy="3231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000000"/>
                  </a:solidFill>
                </a:defRPr>
              </a:lvl1pPr>
            </a:lstStyle>
            <a:p>
              <a:r>
                <a:rPr>
                  <a:solidFill>
                    <a:schemeClr val="tx1"/>
                  </a:solidFill>
                </a:rPr>
                <a:t>1</a:t>
              </a:r>
            </a:p>
          </p:txBody>
        </p:sp>
      </p:grpSp>
      <p:grpSp>
        <p:nvGrpSpPr>
          <p:cNvPr id="1220" name="Group"/>
          <p:cNvGrpSpPr/>
          <p:nvPr/>
        </p:nvGrpSpPr>
        <p:grpSpPr>
          <a:xfrm>
            <a:off x="13508105" y="6392309"/>
            <a:ext cx="582596" cy="582596"/>
            <a:chOff x="-20350" y="-20350"/>
            <a:chExt cx="582594" cy="582594"/>
          </a:xfrm>
        </p:grpSpPr>
        <p:sp>
          <p:nvSpPr>
            <p:cNvPr id="1218" name="Circle"/>
            <p:cNvSpPr/>
            <p:nvPr/>
          </p:nvSpPr>
          <p:spPr>
            <a:xfrm>
              <a:off x="-20350" y="-20350"/>
              <a:ext cx="582594" cy="582594"/>
            </a:xfrm>
            <a:prstGeom prst="ellipse">
              <a:avLst/>
            </a:prstGeom>
            <a:solidFill>
              <a:srgbClr val="FFFFFF"/>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tx1"/>
                </a:solidFill>
              </a:endParaRPr>
            </a:p>
          </p:txBody>
        </p:sp>
        <p:sp>
          <p:nvSpPr>
            <p:cNvPr id="1219" name="Text Box 3"/>
            <p:cNvSpPr txBox="1"/>
            <p:nvPr/>
          </p:nvSpPr>
          <p:spPr>
            <a:xfrm>
              <a:off x="10333" y="99496"/>
              <a:ext cx="521227" cy="3231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000000"/>
                  </a:solidFill>
                </a:defRPr>
              </a:lvl1pPr>
            </a:lstStyle>
            <a:p>
              <a:r>
                <a:rPr>
                  <a:solidFill>
                    <a:schemeClr val="tx1"/>
                  </a:solidFill>
                </a:rPr>
                <a:t>2</a:t>
              </a:r>
            </a:p>
          </p:txBody>
        </p:sp>
      </p:grpSp>
      <p:grpSp>
        <p:nvGrpSpPr>
          <p:cNvPr id="1223" name="Group"/>
          <p:cNvGrpSpPr/>
          <p:nvPr/>
        </p:nvGrpSpPr>
        <p:grpSpPr>
          <a:xfrm>
            <a:off x="13508105" y="8132209"/>
            <a:ext cx="582596" cy="582596"/>
            <a:chOff x="-20350" y="-20350"/>
            <a:chExt cx="582594" cy="582594"/>
          </a:xfrm>
        </p:grpSpPr>
        <p:sp>
          <p:nvSpPr>
            <p:cNvPr id="1221" name="Circle"/>
            <p:cNvSpPr/>
            <p:nvPr/>
          </p:nvSpPr>
          <p:spPr>
            <a:xfrm>
              <a:off x="-20350" y="-20350"/>
              <a:ext cx="582594" cy="582594"/>
            </a:xfrm>
            <a:prstGeom prst="ellipse">
              <a:avLst/>
            </a:prstGeom>
            <a:solidFill>
              <a:srgbClr val="FFFFFF"/>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tx1"/>
                </a:solidFill>
              </a:endParaRPr>
            </a:p>
          </p:txBody>
        </p:sp>
        <p:sp>
          <p:nvSpPr>
            <p:cNvPr id="1222" name="Text Box 3"/>
            <p:cNvSpPr txBox="1"/>
            <p:nvPr/>
          </p:nvSpPr>
          <p:spPr>
            <a:xfrm>
              <a:off x="10333" y="99496"/>
              <a:ext cx="521227" cy="3231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000000"/>
                  </a:solidFill>
                </a:defRPr>
              </a:lvl1pPr>
            </a:lstStyle>
            <a:p>
              <a:r>
                <a:rPr>
                  <a:solidFill>
                    <a:schemeClr val="tx1"/>
                  </a:solidFill>
                </a:rPr>
                <a:t>3</a:t>
              </a:r>
            </a:p>
          </p:txBody>
        </p:sp>
      </p:grpSp>
      <p:grpSp>
        <p:nvGrpSpPr>
          <p:cNvPr id="1226" name="Group"/>
          <p:cNvGrpSpPr/>
          <p:nvPr/>
        </p:nvGrpSpPr>
        <p:grpSpPr>
          <a:xfrm>
            <a:off x="13508105" y="9872109"/>
            <a:ext cx="582596" cy="582596"/>
            <a:chOff x="-20350" y="-20350"/>
            <a:chExt cx="582594" cy="582594"/>
          </a:xfrm>
        </p:grpSpPr>
        <p:sp>
          <p:nvSpPr>
            <p:cNvPr id="1224" name="Circle"/>
            <p:cNvSpPr/>
            <p:nvPr/>
          </p:nvSpPr>
          <p:spPr>
            <a:xfrm>
              <a:off x="-20350" y="-20350"/>
              <a:ext cx="582594" cy="582594"/>
            </a:xfrm>
            <a:prstGeom prst="ellipse">
              <a:avLst/>
            </a:prstGeom>
            <a:solidFill>
              <a:srgbClr val="FFFFFF"/>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tx1"/>
                </a:solidFill>
              </a:endParaRPr>
            </a:p>
          </p:txBody>
        </p:sp>
        <p:sp>
          <p:nvSpPr>
            <p:cNvPr id="1225" name="Text Box 3"/>
            <p:cNvSpPr txBox="1"/>
            <p:nvPr/>
          </p:nvSpPr>
          <p:spPr>
            <a:xfrm>
              <a:off x="10333" y="99496"/>
              <a:ext cx="521227" cy="3231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000000"/>
                  </a:solidFill>
                </a:defRPr>
              </a:lvl1pPr>
            </a:lstStyle>
            <a:p>
              <a:r>
                <a:rPr>
                  <a:solidFill>
                    <a:schemeClr val="tx1"/>
                  </a:solidFill>
                </a:rPr>
                <a:t>4</a:t>
              </a:r>
            </a:p>
          </p:txBody>
        </p:sp>
      </p:grpSp>
      <p:sp>
        <p:nvSpPr>
          <p:cNvPr id="1227" name="Arrow"/>
          <p:cNvSpPr/>
          <p:nvPr/>
        </p:nvSpPr>
        <p:spPr>
          <a:xfrm rot="5400000">
            <a:off x="12070126" y="1729651"/>
            <a:ext cx="3441811" cy="1270001"/>
          </a:xfrm>
          <a:prstGeom prst="rightArrow">
            <a:avLst>
              <a:gd name="adj1" fmla="val 100000"/>
              <a:gd name="adj2" fmla="val 56465"/>
            </a:avLst>
          </a:prstGeom>
          <a:gradFill>
            <a:gsLst>
              <a:gs pos="0">
                <a:srgbClr val="FFFFFF">
                  <a:alpha val="90000"/>
                </a:srgbClr>
              </a:gs>
              <a:gs pos="100000">
                <a:schemeClr val="accent6">
                  <a:lumOff val="16690"/>
                  <a:alpha val="90000"/>
                </a:schemeClr>
              </a:gs>
            </a:gsLst>
          </a:gradFill>
          <a:ln w="12700">
            <a:miter lim="400000"/>
          </a:ln>
        </p:spPr>
        <p:txBody>
          <a:bodyPr lIns="0" tIns="0" rIns="0" bIns="0" anchor="ctr"/>
          <a:lstStyle/>
          <a:p>
            <a:endParaRPr/>
          </a:p>
        </p:txBody>
      </p:sp>
      <p:sp>
        <p:nvSpPr>
          <p:cNvPr id="1228" name="Arrow"/>
          <p:cNvSpPr/>
          <p:nvPr/>
        </p:nvSpPr>
        <p:spPr>
          <a:xfrm rot="5400000">
            <a:off x="14443301" y="1341609"/>
            <a:ext cx="2419509" cy="1270001"/>
          </a:xfrm>
          <a:prstGeom prst="rightArrow">
            <a:avLst>
              <a:gd name="adj1" fmla="val 100000"/>
              <a:gd name="adj2" fmla="val 56465"/>
            </a:avLst>
          </a:prstGeom>
          <a:gradFill>
            <a:gsLst>
              <a:gs pos="0">
                <a:srgbClr val="FFFFFF">
                  <a:alpha val="90000"/>
                </a:srgbClr>
              </a:gs>
              <a:gs pos="100000">
                <a:schemeClr val="accent6">
                  <a:lumOff val="16690"/>
                  <a:alpha val="90000"/>
                </a:schemeClr>
              </a:gs>
            </a:gsLst>
          </a:gradFill>
          <a:ln w="12700">
            <a:miter lim="400000"/>
          </a:ln>
        </p:spPr>
        <p:txBody>
          <a:bodyPr lIns="0" tIns="0" rIns="0" bIns="0" anchor="ctr"/>
          <a:lstStyle/>
          <a:p>
            <a:endParaRPr/>
          </a:p>
        </p:txBody>
      </p:sp>
      <p:sp>
        <p:nvSpPr>
          <p:cNvPr id="1229" name="Arrow"/>
          <p:cNvSpPr/>
          <p:nvPr/>
        </p:nvSpPr>
        <p:spPr>
          <a:xfrm rot="5400000">
            <a:off x="10719254" y="1341609"/>
            <a:ext cx="2419509" cy="1270001"/>
          </a:xfrm>
          <a:prstGeom prst="rightArrow">
            <a:avLst>
              <a:gd name="adj1" fmla="val 100000"/>
              <a:gd name="adj2" fmla="val 56465"/>
            </a:avLst>
          </a:prstGeom>
          <a:gradFill>
            <a:gsLst>
              <a:gs pos="0">
                <a:srgbClr val="FFFFFF">
                  <a:alpha val="90000"/>
                </a:srgbClr>
              </a:gs>
              <a:gs pos="100000">
                <a:schemeClr val="accent6">
                  <a:lumOff val="16690"/>
                  <a:alpha val="90000"/>
                </a:schemeClr>
              </a:gs>
            </a:gsLst>
          </a:gradFill>
          <a:ln w="12700">
            <a:miter lim="400000"/>
          </a:ln>
        </p:spPr>
        <p:txBody>
          <a:bodyPr lIns="0" tIns="0" rIns="0" bIns="0" anchor="ctr"/>
          <a:lstStyle/>
          <a:p>
            <a:endParaRPr/>
          </a:p>
        </p:txBody>
      </p:sp>
      <p:grpSp>
        <p:nvGrpSpPr>
          <p:cNvPr id="1232" name="Group"/>
          <p:cNvGrpSpPr/>
          <p:nvPr/>
        </p:nvGrpSpPr>
        <p:grpSpPr>
          <a:xfrm>
            <a:off x="18075203" y="3917543"/>
            <a:ext cx="4697250" cy="1256173"/>
            <a:chOff x="0" y="0"/>
            <a:chExt cx="4697248" cy="1256171"/>
          </a:xfrm>
        </p:grpSpPr>
        <p:sp>
          <p:nvSpPr>
            <p:cNvPr id="1230" name="Blog article, infographic, social and media post, podcast, short video"/>
            <p:cNvSpPr txBox="1"/>
            <p:nvPr/>
          </p:nvSpPr>
          <p:spPr>
            <a:xfrm>
              <a:off x="0" y="538027"/>
              <a:ext cx="4697248" cy="7181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a:solidFill>
                    <a:srgbClr val="535353"/>
                  </a:solidFill>
                  <a:latin typeface="+mn-lt"/>
                  <a:ea typeface="+mn-ea"/>
                  <a:cs typeface="+mn-cs"/>
                  <a:sym typeface="DM Sans Regular"/>
                </a:defRPr>
              </a:lvl1pPr>
            </a:lstStyle>
            <a:p>
              <a:r>
                <a:rPr dirty="0">
                  <a:solidFill>
                    <a:schemeClr val="tx2"/>
                  </a:solidFill>
                </a:rPr>
                <a:t>Blog article, infographic, social and media post, podcast, short video</a:t>
              </a:r>
            </a:p>
          </p:txBody>
        </p:sp>
        <p:sp>
          <p:nvSpPr>
            <p:cNvPr id="1231" name="Awareness"/>
            <p:cNvSpPr txBox="1"/>
            <p:nvPr/>
          </p:nvSpPr>
          <p:spPr>
            <a:xfrm>
              <a:off x="0" y="0"/>
              <a:ext cx="2642541" cy="4719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000000"/>
                  </a:solidFill>
                </a:defRPr>
              </a:lvl1pPr>
            </a:lstStyle>
            <a:p>
              <a:r>
                <a:rPr dirty="0">
                  <a:solidFill>
                    <a:schemeClr val="tx1"/>
                  </a:solidFill>
                </a:rPr>
                <a:t>Awareness</a:t>
              </a:r>
            </a:p>
          </p:txBody>
        </p:sp>
      </p:grpSp>
      <p:grpSp>
        <p:nvGrpSpPr>
          <p:cNvPr id="1235" name="Group"/>
          <p:cNvGrpSpPr/>
          <p:nvPr/>
        </p:nvGrpSpPr>
        <p:grpSpPr>
          <a:xfrm>
            <a:off x="18075203" y="5705369"/>
            <a:ext cx="4697250" cy="1256172"/>
            <a:chOff x="0" y="0"/>
            <a:chExt cx="4697248" cy="1256171"/>
          </a:xfrm>
        </p:grpSpPr>
        <p:sp>
          <p:nvSpPr>
            <p:cNvPr id="1233" name="White papers, ebook, explain video, conversion landing page, display ads"/>
            <p:cNvSpPr txBox="1"/>
            <p:nvPr/>
          </p:nvSpPr>
          <p:spPr>
            <a:xfrm>
              <a:off x="0" y="538027"/>
              <a:ext cx="4697248" cy="7181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a:solidFill>
                    <a:srgbClr val="535353"/>
                  </a:solidFill>
                  <a:latin typeface="+mn-lt"/>
                  <a:ea typeface="+mn-ea"/>
                  <a:cs typeface="+mn-cs"/>
                  <a:sym typeface="DM Sans Regular"/>
                </a:defRPr>
              </a:lvl1pPr>
            </a:lstStyle>
            <a:p>
              <a:r>
                <a:rPr>
                  <a:solidFill>
                    <a:schemeClr val="tx2"/>
                  </a:solidFill>
                </a:rPr>
                <a:t>White papers, ebook, explain video, conversion landing page, display ads</a:t>
              </a:r>
            </a:p>
          </p:txBody>
        </p:sp>
        <p:sp>
          <p:nvSpPr>
            <p:cNvPr id="1234" name="Interest"/>
            <p:cNvSpPr txBox="1"/>
            <p:nvPr/>
          </p:nvSpPr>
          <p:spPr>
            <a:xfrm>
              <a:off x="0" y="0"/>
              <a:ext cx="2642541"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000000"/>
                  </a:solidFill>
                </a:defRPr>
              </a:lvl1pPr>
            </a:lstStyle>
            <a:p>
              <a:r>
                <a:rPr dirty="0">
                  <a:solidFill>
                    <a:schemeClr val="tx1"/>
                  </a:solidFill>
                </a:rPr>
                <a:t>Interest</a:t>
              </a:r>
            </a:p>
          </p:txBody>
        </p:sp>
      </p:grpSp>
      <p:grpSp>
        <p:nvGrpSpPr>
          <p:cNvPr id="1238" name="Group"/>
          <p:cNvGrpSpPr/>
          <p:nvPr/>
        </p:nvGrpSpPr>
        <p:grpSpPr>
          <a:xfrm>
            <a:off x="18075203" y="7493195"/>
            <a:ext cx="4697250" cy="1256172"/>
            <a:chOff x="0" y="0"/>
            <a:chExt cx="4697248" cy="1256171"/>
          </a:xfrm>
        </p:grpSpPr>
        <p:sp>
          <p:nvSpPr>
            <p:cNvPr id="1236" name="Case studies, customer testimonials, demo, FAQ, sales sheets"/>
            <p:cNvSpPr txBox="1"/>
            <p:nvPr/>
          </p:nvSpPr>
          <p:spPr>
            <a:xfrm>
              <a:off x="0" y="538027"/>
              <a:ext cx="4697248" cy="7181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a:solidFill>
                    <a:srgbClr val="535353"/>
                  </a:solidFill>
                  <a:latin typeface="+mn-lt"/>
                  <a:ea typeface="+mn-ea"/>
                  <a:cs typeface="+mn-cs"/>
                  <a:sym typeface="DM Sans Regular"/>
                </a:defRPr>
              </a:lvl1pPr>
            </a:lstStyle>
            <a:p>
              <a:r>
                <a:rPr>
                  <a:solidFill>
                    <a:schemeClr val="tx2"/>
                  </a:solidFill>
                </a:rPr>
                <a:t>Case studies, customer testimonials, demo, FAQ, sales sheets</a:t>
              </a:r>
            </a:p>
          </p:txBody>
        </p:sp>
        <p:sp>
          <p:nvSpPr>
            <p:cNvPr id="1237" name="Consideration"/>
            <p:cNvSpPr txBox="1"/>
            <p:nvPr/>
          </p:nvSpPr>
          <p:spPr>
            <a:xfrm>
              <a:off x="0" y="0"/>
              <a:ext cx="2642541"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000000"/>
                  </a:solidFill>
                </a:defRPr>
              </a:lvl1pPr>
            </a:lstStyle>
            <a:p>
              <a:r>
                <a:rPr dirty="0">
                  <a:solidFill>
                    <a:schemeClr val="tx1"/>
                  </a:solidFill>
                </a:rPr>
                <a:t>Consideration</a:t>
              </a:r>
            </a:p>
          </p:txBody>
        </p:sp>
      </p:grpSp>
      <p:grpSp>
        <p:nvGrpSpPr>
          <p:cNvPr id="1241" name="Group"/>
          <p:cNvGrpSpPr/>
          <p:nvPr/>
        </p:nvGrpSpPr>
        <p:grpSpPr>
          <a:xfrm>
            <a:off x="18075203" y="9281020"/>
            <a:ext cx="4697250" cy="1256172"/>
            <a:chOff x="0" y="0"/>
            <a:chExt cx="4697248" cy="1256171"/>
          </a:xfrm>
        </p:grpSpPr>
        <p:sp>
          <p:nvSpPr>
            <p:cNvPr id="1239" name="Sales email, on-site video testimonials, sample or trial content"/>
            <p:cNvSpPr txBox="1"/>
            <p:nvPr/>
          </p:nvSpPr>
          <p:spPr>
            <a:xfrm>
              <a:off x="0" y="538027"/>
              <a:ext cx="4697248" cy="7181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a:solidFill>
                    <a:srgbClr val="535353"/>
                  </a:solidFill>
                  <a:latin typeface="+mn-lt"/>
                  <a:ea typeface="+mn-ea"/>
                  <a:cs typeface="+mn-cs"/>
                  <a:sym typeface="DM Sans Regular"/>
                </a:defRPr>
              </a:lvl1pPr>
            </a:lstStyle>
            <a:p>
              <a:r>
                <a:rPr>
                  <a:solidFill>
                    <a:schemeClr val="tx2"/>
                  </a:solidFill>
                </a:rPr>
                <a:t>Sales email, on-site video testimonials, sample or trial content </a:t>
              </a:r>
            </a:p>
          </p:txBody>
        </p:sp>
        <p:sp>
          <p:nvSpPr>
            <p:cNvPr id="1240" name="Purchase"/>
            <p:cNvSpPr txBox="1"/>
            <p:nvPr/>
          </p:nvSpPr>
          <p:spPr>
            <a:xfrm>
              <a:off x="0" y="0"/>
              <a:ext cx="2642541"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000000"/>
                  </a:solidFill>
                </a:defRPr>
              </a:lvl1pPr>
            </a:lstStyle>
            <a:p>
              <a:r>
                <a:rPr dirty="0">
                  <a:solidFill>
                    <a:schemeClr val="tx1"/>
                  </a:solidFill>
                </a:rPr>
                <a:t>Purchase</a:t>
              </a:r>
            </a:p>
          </p:txBody>
        </p:sp>
      </p:grpSp>
      <p:sp>
        <p:nvSpPr>
          <p:cNvPr id="1242" name="Circle"/>
          <p:cNvSpPr/>
          <p:nvPr/>
        </p:nvSpPr>
        <p:spPr>
          <a:xfrm>
            <a:off x="17735370" y="4096344"/>
            <a:ext cx="144464" cy="144465"/>
          </a:xfrm>
          <a:prstGeom prst="ellipse">
            <a:avLst/>
          </a:prstGeom>
          <a:solidFill>
            <a:schemeClr val="accent1"/>
          </a:solidFill>
          <a:ln w="12700">
            <a:miter lim="400000"/>
          </a:ln>
        </p:spPr>
        <p:txBody>
          <a:bodyPr lIns="0" tIns="0" rIns="0" bIns="0" anchor="ctr"/>
          <a:lstStyle/>
          <a:p>
            <a:endParaRPr/>
          </a:p>
        </p:txBody>
      </p:sp>
      <p:sp>
        <p:nvSpPr>
          <p:cNvPr id="1243" name="Circle"/>
          <p:cNvSpPr/>
          <p:nvPr/>
        </p:nvSpPr>
        <p:spPr>
          <a:xfrm>
            <a:off x="17735370" y="5874344"/>
            <a:ext cx="144464" cy="144465"/>
          </a:xfrm>
          <a:prstGeom prst="ellipse">
            <a:avLst/>
          </a:prstGeom>
          <a:solidFill>
            <a:schemeClr val="accent2"/>
          </a:solidFill>
          <a:ln w="12700">
            <a:miter lim="400000"/>
          </a:ln>
        </p:spPr>
        <p:txBody>
          <a:bodyPr lIns="0" tIns="0" rIns="0" bIns="0" anchor="ctr"/>
          <a:lstStyle/>
          <a:p>
            <a:endParaRPr/>
          </a:p>
        </p:txBody>
      </p:sp>
      <p:sp>
        <p:nvSpPr>
          <p:cNvPr id="1244" name="Circle"/>
          <p:cNvSpPr/>
          <p:nvPr/>
        </p:nvSpPr>
        <p:spPr>
          <a:xfrm>
            <a:off x="17735370" y="7665044"/>
            <a:ext cx="144464" cy="144465"/>
          </a:xfrm>
          <a:prstGeom prst="ellipse">
            <a:avLst/>
          </a:prstGeom>
          <a:solidFill>
            <a:schemeClr val="accent3"/>
          </a:solidFill>
          <a:ln w="12700">
            <a:miter lim="400000"/>
          </a:ln>
        </p:spPr>
        <p:txBody>
          <a:bodyPr lIns="0" tIns="0" rIns="0" bIns="0" anchor="ctr"/>
          <a:lstStyle/>
          <a:p>
            <a:endParaRPr/>
          </a:p>
        </p:txBody>
      </p:sp>
      <p:sp>
        <p:nvSpPr>
          <p:cNvPr id="1245" name="Circle"/>
          <p:cNvSpPr/>
          <p:nvPr/>
        </p:nvSpPr>
        <p:spPr>
          <a:xfrm>
            <a:off x="17735370" y="9443044"/>
            <a:ext cx="144464" cy="144465"/>
          </a:xfrm>
          <a:prstGeom prst="ellipse">
            <a:avLst/>
          </a:prstGeom>
          <a:solidFill>
            <a:schemeClr val="accent4"/>
          </a:solidFill>
          <a:ln w="12700">
            <a:miter lim="400000"/>
          </a:ln>
        </p:spPr>
        <p:txBody>
          <a:bodyPr lIns="0" tIns="0" rIns="0" bIns="0" anchor="ctr"/>
          <a:lstStyle/>
          <a:p>
            <a:endParaRPr/>
          </a:p>
        </p:txBody>
      </p:sp>
      <p:grpSp>
        <p:nvGrpSpPr>
          <p:cNvPr id="1248" name="Group"/>
          <p:cNvGrpSpPr/>
          <p:nvPr/>
        </p:nvGrpSpPr>
        <p:grpSpPr>
          <a:xfrm>
            <a:off x="1609189" y="2680136"/>
            <a:ext cx="7914414" cy="7820068"/>
            <a:chOff x="0" y="107246"/>
            <a:chExt cx="7914413" cy="7820015"/>
          </a:xfrm>
        </p:grpSpPr>
        <p:sp>
          <p:nvSpPr>
            <p:cNvPr id="1246" name="Effective content marketing can be used to guide potential customers through the sales funnel, from initial awareness to making a purchase. In the awareness stage, businesses can create content that introduces their brand and educates their target audien"/>
            <p:cNvSpPr/>
            <p:nvPr/>
          </p:nvSpPr>
          <p:spPr>
            <a:xfrm>
              <a:off x="0" y="1915400"/>
              <a:ext cx="7914413" cy="601186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535353"/>
                  </a:solidFill>
                  <a:latin typeface="+mn-lt"/>
                  <a:ea typeface="+mn-ea"/>
                  <a:cs typeface="+mn-cs"/>
                  <a:sym typeface="DM Sans Regular"/>
                </a:defRPr>
              </a:lvl1pPr>
            </a:lstStyle>
            <a:p>
              <a:r>
                <a:rPr dirty="0">
                  <a:solidFill>
                    <a:schemeClr val="tx2"/>
                  </a:solidFill>
                </a:rPr>
                <a:t>Effective content marketing can be used to guide potential customers through the sales funnel, from initial awareness to making a purchase. In the awareness stage, businesses can create content that introduces their brand and educates their target audience. In the interest stage, businesses can create content that sparks interest and encourages engagement. In the consideration stage, businesses can provide content that helps potential customers make informed decisions. Finally, in the purchase stage, businesses can create content that helps customers complete the purchase and establish long-term relationships. By using content marketing to address the needs of potential customers at each stage of the funnel, businesses can establish trust and credibility, generate leads, and drive conversions.</a:t>
              </a:r>
            </a:p>
          </p:txBody>
        </p:sp>
        <p:sp>
          <p:nvSpPr>
            <p:cNvPr id="1247" name="Venn diagram"/>
            <p:cNvSpPr/>
            <p:nvPr/>
          </p:nvSpPr>
          <p:spPr>
            <a:xfrm>
              <a:off x="5119" y="107246"/>
              <a:ext cx="6224952" cy="151835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algn="l">
                <a:defRPr sz="4600">
                  <a:solidFill>
                    <a:srgbClr val="000000"/>
                  </a:solidFill>
                </a:defRPr>
              </a:lvl1pPr>
            </a:lstStyle>
            <a:p>
              <a:r>
                <a:rPr dirty="0">
                  <a:solidFill>
                    <a:schemeClr val="tx1"/>
                  </a:solidFill>
                </a:rPr>
                <a:t>Content marketing in the sales funnel</a:t>
              </a:r>
            </a:p>
          </p:txBody>
        </p:sp>
      </p:grpSp>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195</Words>
  <Application>Microsoft Macintosh PowerPoint</Application>
  <PresentationFormat>Custom</PresentationFormat>
  <Paragraphs>15</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2023-04-09T05:09:53Z</dcterms:modified>
</cp:coreProperties>
</file>