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Arrow"/>
          <p:cNvSpPr/>
          <p:nvPr/>
        </p:nvSpPr>
        <p:spPr>
          <a:xfrm>
            <a:off x="5895282" y="3949143"/>
            <a:ext cx="16859881" cy="944269"/>
          </a:xfrm>
          <a:prstGeom prst="rightArrow">
            <a:avLst>
              <a:gd name="adj1" fmla="val 100000"/>
              <a:gd name="adj2" fmla="val 56465"/>
            </a:avLst>
          </a:prstGeom>
          <a:gradFill>
            <a:gsLst>
              <a:gs pos="0">
                <a:srgbClr val="FFFFFF">
                  <a:alpha val="90000"/>
                </a:srgbClr>
              </a:gs>
              <a:gs pos="100000">
                <a:schemeClr val="accent5">
                  <a:alpha val="90000"/>
                </a:schemeClr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292" name="Content plays a critical role in guiding a customer through their journey with a brand. Here are some ways that content can be used at each stage of the customer journey, along with tools that can help:"/>
          <p:cNvSpPr txBox="1"/>
          <p:nvPr/>
        </p:nvSpPr>
        <p:spPr>
          <a:xfrm>
            <a:off x="1648762" y="2440461"/>
            <a:ext cx="14607122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Content plays a critical role in guiding a customer through their journey with a brand. Here are some ways that content can be used at each stage of the customer journey, along with tools that can help:</a:t>
            </a:r>
          </a:p>
        </p:txBody>
      </p:sp>
      <p:sp>
        <p:nvSpPr>
          <p:cNvPr id="1293" name="Venn diagram"/>
          <p:cNvSpPr txBox="1"/>
          <p:nvPr/>
        </p:nvSpPr>
        <p:spPr>
          <a:xfrm>
            <a:off x="1653881" y="1340183"/>
            <a:ext cx="14420780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Content’s role and tools of customer’s journey</a:t>
            </a:r>
          </a:p>
        </p:txBody>
      </p:sp>
      <p:sp>
        <p:nvSpPr>
          <p:cNvPr id="1294" name="Shape"/>
          <p:cNvSpPr/>
          <p:nvPr/>
        </p:nvSpPr>
        <p:spPr>
          <a:xfrm>
            <a:off x="1624409" y="3946128"/>
            <a:ext cx="5180410" cy="2264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53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5" name="Shape"/>
          <p:cNvSpPr/>
          <p:nvPr/>
        </p:nvSpPr>
        <p:spPr>
          <a:xfrm>
            <a:off x="1624409" y="3946128"/>
            <a:ext cx="5180410" cy="2264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532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1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6" name="Shape"/>
          <p:cNvSpPr/>
          <p:nvPr/>
        </p:nvSpPr>
        <p:spPr>
          <a:xfrm>
            <a:off x="6931818" y="4518025"/>
            <a:ext cx="5187554" cy="1693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7129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2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7" name="Shape"/>
          <p:cNvSpPr/>
          <p:nvPr/>
        </p:nvSpPr>
        <p:spPr>
          <a:xfrm>
            <a:off x="12246371" y="5090318"/>
            <a:ext cx="5187951" cy="1120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777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3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8" name="Triangle"/>
          <p:cNvSpPr/>
          <p:nvPr/>
        </p:nvSpPr>
        <p:spPr>
          <a:xfrm>
            <a:off x="17561321" y="5663009"/>
            <a:ext cx="5087145" cy="548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4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99" name="Shape"/>
          <p:cNvSpPr/>
          <p:nvPr/>
        </p:nvSpPr>
        <p:spPr>
          <a:xfrm>
            <a:off x="6931818" y="4518025"/>
            <a:ext cx="5187554" cy="1693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71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0" name="Shape"/>
          <p:cNvSpPr/>
          <p:nvPr/>
        </p:nvSpPr>
        <p:spPr>
          <a:xfrm>
            <a:off x="12246371" y="5090318"/>
            <a:ext cx="5187951" cy="1120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7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1" name="Triangle"/>
          <p:cNvSpPr/>
          <p:nvPr/>
        </p:nvSpPr>
        <p:spPr>
          <a:xfrm>
            <a:off x="17561321" y="5663009"/>
            <a:ext cx="5087145" cy="548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2" name="Line"/>
          <p:cNvSpPr/>
          <p:nvPr/>
        </p:nvSpPr>
        <p:spPr>
          <a:xfrm>
            <a:off x="6861449" y="4484497"/>
            <a:ext cx="0" cy="761248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03" name="Line"/>
          <p:cNvSpPr/>
          <p:nvPr/>
        </p:nvSpPr>
        <p:spPr>
          <a:xfrm>
            <a:off x="12184733" y="5057247"/>
            <a:ext cx="0" cy="7039731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04" name="Line"/>
          <p:cNvSpPr/>
          <p:nvPr/>
        </p:nvSpPr>
        <p:spPr>
          <a:xfrm>
            <a:off x="17495316" y="5665706"/>
            <a:ext cx="0" cy="6431272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05" name="Rectangle"/>
          <p:cNvSpPr/>
          <p:nvPr/>
        </p:nvSpPr>
        <p:spPr>
          <a:xfrm>
            <a:off x="6916744" y="6203743"/>
            <a:ext cx="5214274" cy="86360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6" name="Rectangle"/>
          <p:cNvSpPr/>
          <p:nvPr/>
        </p:nvSpPr>
        <p:spPr>
          <a:xfrm>
            <a:off x="12234717" y="6203743"/>
            <a:ext cx="5211259" cy="8636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7" name="Rectangle"/>
          <p:cNvSpPr/>
          <p:nvPr/>
        </p:nvSpPr>
        <p:spPr>
          <a:xfrm>
            <a:off x="17551410" y="6203743"/>
            <a:ext cx="5122870" cy="8636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8" name="Rectangle"/>
          <p:cNvSpPr/>
          <p:nvPr/>
        </p:nvSpPr>
        <p:spPr>
          <a:xfrm>
            <a:off x="1613662" y="6203743"/>
            <a:ext cx="5202215" cy="8636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309" name="Awareness"/>
          <p:cNvSpPr txBox="1"/>
          <p:nvPr/>
        </p:nvSpPr>
        <p:spPr>
          <a:xfrm>
            <a:off x="1663688" y="6399581"/>
            <a:ext cx="50871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Awareness</a:t>
            </a:r>
          </a:p>
        </p:txBody>
      </p:sp>
      <p:sp>
        <p:nvSpPr>
          <p:cNvPr id="1310" name="Consideration"/>
          <p:cNvSpPr txBox="1"/>
          <p:nvPr/>
        </p:nvSpPr>
        <p:spPr>
          <a:xfrm>
            <a:off x="6981360" y="6399581"/>
            <a:ext cx="50871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Consideration</a:t>
            </a:r>
          </a:p>
        </p:txBody>
      </p:sp>
      <p:sp>
        <p:nvSpPr>
          <p:cNvPr id="1311" name="Decision"/>
          <p:cNvSpPr txBox="1"/>
          <p:nvPr/>
        </p:nvSpPr>
        <p:spPr>
          <a:xfrm>
            <a:off x="12289172" y="6399581"/>
            <a:ext cx="50871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1312" name="Nature"/>
          <p:cNvSpPr txBox="1"/>
          <p:nvPr/>
        </p:nvSpPr>
        <p:spPr>
          <a:xfrm>
            <a:off x="17571584" y="6399581"/>
            <a:ext cx="50871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Nature</a:t>
            </a:r>
          </a:p>
        </p:txBody>
      </p:sp>
      <p:grpSp>
        <p:nvGrpSpPr>
          <p:cNvPr id="1315" name="Group"/>
          <p:cNvGrpSpPr/>
          <p:nvPr/>
        </p:nvGrpSpPr>
        <p:grpSpPr>
          <a:xfrm>
            <a:off x="1595748" y="7284252"/>
            <a:ext cx="2575352" cy="479195"/>
            <a:chOff x="0" y="0"/>
            <a:chExt cx="2575351" cy="479194"/>
          </a:xfrm>
        </p:grpSpPr>
        <p:sp>
          <p:nvSpPr>
            <p:cNvPr id="1313" name="Rounded Rectangle"/>
            <p:cNvSpPr/>
            <p:nvPr/>
          </p:nvSpPr>
          <p:spPr>
            <a:xfrm>
              <a:off x="0" y="0"/>
              <a:ext cx="2575351" cy="479194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1314" name="Top of the funnel"/>
            <p:cNvSpPr txBox="1"/>
            <p:nvPr/>
          </p:nvSpPr>
          <p:spPr>
            <a:xfrm>
              <a:off x="216891" y="37101"/>
              <a:ext cx="2141568" cy="379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Top of the funnel</a:t>
              </a:r>
            </a:p>
          </p:txBody>
        </p:sp>
      </p:grpSp>
      <p:grpSp>
        <p:nvGrpSpPr>
          <p:cNvPr id="1318" name="Group"/>
          <p:cNvGrpSpPr/>
          <p:nvPr/>
        </p:nvGrpSpPr>
        <p:grpSpPr>
          <a:xfrm>
            <a:off x="6230103" y="7284252"/>
            <a:ext cx="1262693" cy="479195"/>
            <a:chOff x="0" y="0"/>
            <a:chExt cx="1262692" cy="479194"/>
          </a:xfrm>
        </p:grpSpPr>
        <p:sp>
          <p:nvSpPr>
            <p:cNvPr id="1316" name="Rounded Rectangle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1317" name="Action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Action</a:t>
              </a:r>
            </a:p>
          </p:txBody>
        </p:sp>
      </p:grpSp>
      <p:grpSp>
        <p:nvGrpSpPr>
          <p:cNvPr id="1321" name="Group"/>
          <p:cNvGrpSpPr/>
          <p:nvPr/>
        </p:nvGrpSpPr>
        <p:grpSpPr>
          <a:xfrm>
            <a:off x="11552283" y="7284252"/>
            <a:ext cx="1262694" cy="479195"/>
            <a:chOff x="0" y="0"/>
            <a:chExt cx="1262692" cy="479194"/>
          </a:xfrm>
        </p:grpSpPr>
        <p:sp>
          <p:nvSpPr>
            <p:cNvPr id="1319" name="Rounded Rectangle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1320" name="Action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Action</a:t>
              </a:r>
            </a:p>
          </p:txBody>
        </p:sp>
      </p:grpSp>
      <p:grpSp>
        <p:nvGrpSpPr>
          <p:cNvPr id="1324" name="Group"/>
          <p:cNvGrpSpPr/>
          <p:nvPr/>
        </p:nvGrpSpPr>
        <p:grpSpPr>
          <a:xfrm>
            <a:off x="21415950" y="7284252"/>
            <a:ext cx="1262694" cy="479195"/>
            <a:chOff x="0" y="0"/>
            <a:chExt cx="1262692" cy="479194"/>
          </a:xfrm>
        </p:grpSpPr>
        <p:sp>
          <p:nvSpPr>
            <p:cNvPr id="1322" name="Rounded Rectangle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1323" name="Action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Action</a:t>
              </a:r>
            </a:p>
          </p:txBody>
        </p:sp>
      </p:grpSp>
      <p:sp>
        <p:nvSpPr>
          <p:cNvPr id="1325" name="Line"/>
          <p:cNvSpPr/>
          <p:nvPr/>
        </p:nvSpPr>
        <p:spPr>
          <a:xfrm>
            <a:off x="4017810" y="7523848"/>
            <a:ext cx="2088848" cy="0"/>
          </a:xfrm>
          <a:prstGeom prst="line">
            <a:avLst/>
          </a:prstGeom>
          <a:ln w="38100">
            <a:solidFill>
              <a:schemeClr val="accent6">
                <a:lumOff val="1669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26" name="Line"/>
          <p:cNvSpPr/>
          <p:nvPr/>
        </p:nvSpPr>
        <p:spPr>
          <a:xfrm>
            <a:off x="7345945" y="7523848"/>
            <a:ext cx="4071155" cy="0"/>
          </a:xfrm>
          <a:prstGeom prst="line">
            <a:avLst/>
          </a:prstGeom>
          <a:ln w="38100">
            <a:solidFill>
              <a:schemeClr val="accent6">
                <a:lumOff val="1669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27" name="Line"/>
          <p:cNvSpPr/>
          <p:nvPr/>
        </p:nvSpPr>
        <p:spPr>
          <a:xfrm>
            <a:off x="12635942" y="7523848"/>
            <a:ext cx="3986741" cy="0"/>
          </a:xfrm>
          <a:prstGeom prst="line">
            <a:avLst/>
          </a:prstGeom>
          <a:ln w="38100">
            <a:solidFill>
              <a:schemeClr val="accent6">
                <a:lumOff val="1669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1330" name="Group"/>
          <p:cNvGrpSpPr/>
          <p:nvPr/>
        </p:nvGrpSpPr>
        <p:grpSpPr>
          <a:xfrm>
            <a:off x="16863971" y="7284252"/>
            <a:ext cx="1262693" cy="479195"/>
            <a:chOff x="0" y="0"/>
            <a:chExt cx="1262692" cy="479194"/>
          </a:xfrm>
        </p:grpSpPr>
        <p:sp>
          <p:nvSpPr>
            <p:cNvPr id="1328" name="Rounded Rectangle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1329" name="Action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Action</a:t>
              </a:r>
            </a:p>
          </p:txBody>
        </p:sp>
      </p:grpSp>
      <p:sp>
        <p:nvSpPr>
          <p:cNvPr id="1331" name="Line"/>
          <p:cNvSpPr/>
          <p:nvPr/>
        </p:nvSpPr>
        <p:spPr>
          <a:xfrm>
            <a:off x="17962221" y="7523848"/>
            <a:ext cx="3229453" cy="0"/>
          </a:xfrm>
          <a:prstGeom prst="line">
            <a:avLst/>
          </a:prstGeom>
          <a:ln w="38100">
            <a:solidFill>
              <a:schemeClr val="accent6">
                <a:lumOff val="1669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32" name="Connects emotionally…"/>
          <p:cNvSpPr txBox="1"/>
          <p:nvPr/>
        </p:nvSpPr>
        <p:spPr>
          <a:xfrm>
            <a:off x="2043790" y="8513763"/>
            <a:ext cx="469724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Connects emotionally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Creates products awareness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Encourage research</a:t>
            </a:r>
          </a:p>
        </p:txBody>
      </p:sp>
      <p:sp>
        <p:nvSpPr>
          <p:cNvPr id="1333" name="Content role"/>
          <p:cNvSpPr txBox="1"/>
          <p:nvPr/>
        </p:nvSpPr>
        <p:spPr>
          <a:xfrm>
            <a:off x="2043790" y="7975735"/>
            <a:ext cx="264254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Content role</a:t>
            </a:r>
          </a:p>
        </p:txBody>
      </p:sp>
      <p:sp>
        <p:nvSpPr>
          <p:cNvPr id="1334" name="Programmatic…"/>
          <p:cNvSpPr txBox="1"/>
          <p:nvPr/>
        </p:nvSpPr>
        <p:spPr>
          <a:xfrm>
            <a:off x="2043790" y="10665111"/>
            <a:ext cx="469724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Programmatic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Influencer marketing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Digital PR</a:t>
            </a:r>
          </a:p>
          <a:p>
            <a:pPr marL="200526" indent="-200526" algn="l">
              <a:buClr>
                <a:schemeClr val="accent1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Paid social media</a:t>
            </a:r>
          </a:p>
        </p:txBody>
      </p:sp>
      <p:sp>
        <p:nvSpPr>
          <p:cNvPr id="1335" name="Tools are"/>
          <p:cNvSpPr txBox="1"/>
          <p:nvPr/>
        </p:nvSpPr>
        <p:spPr>
          <a:xfrm>
            <a:off x="2043790" y="10127083"/>
            <a:ext cx="264254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Tools are</a:t>
            </a:r>
          </a:p>
        </p:txBody>
      </p:sp>
      <p:sp>
        <p:nvSpPr>
          <p:cNvPr id="1336" name="Delivery product features…"/>
          <p:cNvSpPr txBox="1"/>
          <p:nvPr/>
        </p:nvSpPr>
        <p:spPr>
          <a:xfrm>
            <a:off x="7320457" y="8513763"/>
            <a:ext cx="469724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Delivery product features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Is helpful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Is specific</a:t>
            </a:r>
          </a:p>
        </p:txBody>
      </p:sp>
      <p:sp>
        <p:nvSpPr>
          <p:cNvPr id="1337" name="Content role"/>
          <p:cNvSpPr txBox="1"/>
          <p:nvPr/>
        </p:nvSpPr>
        <p:spPr>
          <a:xfrm>
            <a:off x="7320457" y="7975735"/>
            <a:ext cx="264254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Content role</a:t>
            </a:r>
          </a:p>
        </p:txBody>
      </p:sp>
      <p:sp>
        <p:nvSpPr>
          <p:cNvPr id="1338" name="Programmatic and paid search…"/>
          <p:cNvSpPr txBox="1"/>
          <p:nvPr/>
        </p:nvSpPr>
        <p:spPr>
          <a:xfrm>
            <a:off x="7295057" y="10665111"/>
            <a:ext cx="469724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Programmatic and paid search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Organic social</a:t>
            </a:r>
          </a:p>
          <a:p>
            <a:pPr marL="200526" indent="-200526" algn="l">
              <a:buClr>
                <a:schemeClr val="accent2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Lead nurture</a:t>
            </a:r>
          </a:p>
        </p:txBody>
      </p:sp>
      <p:sp>
        <p:nvSpPr>
          <p:cNvPr id="1339" name="Tools are"/>
          <p:cNvSpPr txBox="1"/>
          <p:nvPr/>
        </p:nvSpPr>
        <p:spPr>
          <a:xfrm>
            <a:off x="7295057" y="10127083"/>
            <a:ext cx="264254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Tools are</a:t>
            </a:r>
          </a:p>
        </p:txBody>
      </p:sp>
      <p:sp>
        <p:nvSpPr>
          <p:cNvPr id="1340" name="Promotions…"/>
          <p:cNvSpPr txBox="1"/>
          <p:nvPr/>
        </p:nvSpPr>
        <p:spPr>
          <a:xfrm>
            <a:off x="12653668" y="8513763"/>
            <a:ext cx="469724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Promotions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Creates urgency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Offers values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Reassures</a:t>
            </a:r>
          </a:p>
        </p:txBody>
      </p:sp>
      <p:sp>
        <p:nvSpPr>
          <p:cNvPr id="1341" name="Content role"/>
          <p:cNvSpPr txBox="1"/>
          <p:nvPr/>
        </p:nvSpPr>
        <p:spPr>
          <a:xfrm>
            <a:off x="12653668" y="7975735"/>
            <a:ext cx="264254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Content role</a:t>
            </a:r>
          </a:p>
        </p:txBody>
      </p:sp>
      <p:sp>
        <p:nvSpPr>
          <p:cNvPr id="1342" name="Lead nurture…"/>
          <p:cNvSpPr txBox="1"/>
          <p:nvPr/>
        </p:nvSpPr>
        <p:spPr>
          <a:xfrm>
            <a:off x="12602868" y="10665111"/>
            <a:ext cx="469724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Lead nurture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Paid search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Paid social</a:t>
            </a:r>
          </a:p>
          <a:p>
            <a:pPr marL="200526" indent="-200526" algn="l">
              <a:buClr>
                <a:schemeClr val="accent3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Influencer marketing</a:t>
            </a:r>
          </a:p>
        </p:txBody>
      </p:sp>
      <p:sp>
        <p:nvSpPr>
          <p:cNvPr id="1343" name="Tools are"/>
          <p:cNvSpPr txBox="1"/>
          <p:nvPr/>
        </p:nvSpPr>
        <p:spPr>
          <a:xfrm>
            <a:off x="12602868" y="10127083"/>
            <a:ext cx="264254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Tools are</a:t>
            </a:r>
          </a:p>
        </p:txBody>
      </p:sp>
      <p:sp>
        <p:nvSpPr>
          <p:cNvPr id="1344" name="Offer support…"/>
          <p:cNvSpPr txBox="1"/>
          <p:nvPr/>
        </p:nvSpPr>
        <p:spPr>
          <a:xfrm>
            <a:off x="17981201" y="8513763"/>
            <a:ext cx="469724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4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Offer support</a:t>
            </a:r>
          </a:p>
          <a:p>
            <a:pPr marL="200526" indent="-200526" algn="l">
              <a:buClr>
                <a:schemeClr val="accent4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Encourages feedback</a:t>
            </a:r>
          </a:p>
        </p:txBody>
      </p:sp>
      <p:sp>
        <p:nvSpPr>
          <p:cNvPr id="1345" name="Content role"/>
          <p:cNvSpPr txBox="1"/>
          <p:nvPr/>
        </p:nvSpPr>
        <p:spPr>
          <a:xfrm>
            <a:off x="17981201" y="7975735"/>
            <a:ext cx="264254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Content role</a:t>
            </a:r>
          </a:p>
        </p:txBody>
      </p:sp>
      <p:sp>
        <p:nvSpPr>
          <p:cNvPr id="1346" name="Lead nurture…"/>
          <p:cNvSpPr txBox="1"/>
          <p:nvPr/>
        </p:nvSpPr>
        <p:spPr>
          <a:xfrm>
            <a:off x="17955801" y="10665111"/>
            <a:ext cx="469724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0526" indent="-200526" algn="l">
              <a:buClr>
                <a:schemeClr val="accent4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Lead nurture</a:t>
            </a:r>
          </a:p>
          <a:p>
            <a:pPr marL="200526" indent="-200526" algn="l">
              <a:buClr>
                <a:schemeClr val="accent4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Paid search</a:t>
            </a:r>
          </a:p>
          <a:p>
            <a:pPr marL="200526" indent="-200526" algn="l">
              <a:buClr>
                <a:schemeClr val="accent4"/>
              </a:buClr>
              <a:buSzPct val="100000"/>
              <a:buChar char="-"/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Organic social</a:t>
            </a:r>
          </a:p>
        </p:txBody>
      </p:sp>
      <p:sp>
        <p:nvSpPr>
          <p:cNvPr id="1347" name="Tools are"/>
          <p:cNvSpPr txBox="1"/>
          <p:nvPr/>
        </p:nvSpPr>
        <p:spPr>
          <a:xfrm>
            <a:off x="17955801" y="10127083"/>
            <a:ext cx="264254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Tools are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</Words>
  <Application>Microsoft Macintosh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2023-04-09T05:11:13Z</dcterms:modified>
</cp:coreProperties>
</file>