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84"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1pPr>
    <a:lvl2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2pPr>
    <a:lvl3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3pPr>
    <a:lvl4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4pPr>
    <a:lvl5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5pPr>
    <a:lvl6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6pPr>
    <a:lvl7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7pPr>
    <a:lvl8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8pPr>
    <a:lvl9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09D78"/>
          </a:solidFill>
        </a:fill>
      </a:tcStyle>
    </a:firstCol>
    <a:lastRow>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227058"/>
          </a:solidFill>
        </a:fill>
      </a:tcStyle>
    </a:firstRow>
  </a:tblStyle>
  <a:tblStyle styleId="{C7B018BB-80A7-4F77-B60F-C8B233D01FF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EEBDE"/>
          </a:solidFill>
        </a:fill>
      </a:tcStyle>
    </a:wholeTbl>
    <a:band2H>
      <a:tcTxStyle/>
      <a:tcStyle>
        <a:tcBdr/>
        <a:fill>
          <a:solidFill>
            <a:srgbClr val="E8F5EF"/>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Row>
  </a:tblStyle>
  <a:tblStyle styleId="{EEE7283C-3CF3-47DC-8721-378D4A62B22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FCE5CB"/>
          </a:solidFill>
        </a:fill>
      </a:tcStyle>
    </a:wholeTbl>
    <a:band2H>
      <a:tcTxStyle/>
      <a:tcStyle>
        <a:tcBdr/>
        <a:fill>
          <a:solidFill>
            <a:srgbClr val="FDF2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Row>
  </a:tblStyle>
  <a:tblStyle styleId="{CF821DB8-F4EB-4A41-A1BA-3FCAFE7338EE}"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E4E4E4"/>
          </a:solidFill>
        </a:fill>
      </a:tcStyle>
    </a:wholeTbl>
    <a:band2H>
      <a:tcTxStyle/>
      <a:tcStyle>
        <a:tcBdr/>
        <a:fill>
          <a:solidFill>
            <a:schemeClr val="accent5"/>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Row>
  </a:tblStyle>
  <a:tblStyle styleId="{33BA23B1-9221-436E-865A-0063620EA4FD}" styleName="">
    <a:tblBg/>
    <a:wholeTbl>
      <a:tcTxStyle b="off" i="off">
        <a:font>
          <a:latin typeface="DM Sans Medium"/>
          <a:ea typeface="DM Sans Medium"/>
          <a:cs typeface="DM Sans Medium"/>
        </a:font>
        <a:srgbClr val="1A1A1A"/>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7"/>
          </a:solidFill>
        </a:fill>
      </a:tcStyle>
    </a:wholeTbl>
    <a:band2H>
      <a:tcTxStyle/>
      <a:tcStyle>
        <a:tcBdr/>
        <a:fill>
          <a:solidFill>
            <a:srgbClr val="FCFFFF"/>
          </a:solidFill>
        </a:fill>
      </a:tcStyle>
    </a:band2H>
    <a:firstCol>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DM Sans Bold"/>
          <a:ea typeface="DM Sans Bold"/>
          <a:cs typeface="DM Sans Bold"/>
        </a:font>
        <a:srgbClr val="1A1A1A"/>
      </a:tcTxStyle>
      <a:tcStyle>
        <a:tcBdr>
          <a:left>
            <a:ln w="12700" cap="flat">
              <a:noFill/>
              <a:miter lim="400000"/>
            </a:ln>
          </a:left>
          <a:right>
            <a:ln w="12700" cap="flat">
              <a:noFill/>
              <a:miter lim="400000"/>
            </a:ln>
          </a:right>
          <a:top>
            <a:ln w="508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rgbClr val="FCFFFF"/>
          </a:solidFill>
        </a:fill>
      </a:tcStyle>
    </a:lastRow>
    <a:firstRow>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254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BCBCB"/>
          </a:solidFill>
        </a:fill>
      </a:tcStyle>
    </a:wholeTbl>
    <a:band2H>
      <a:tcTxStyle/>
      <a:tcStyle>
        <a:tcBdr/>
        <a:fill>
          <a:solidFill>
            <a:srgbClr val="E7E7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76"/>
  </p:normalViewPr>
  <p:slideViewPr>
    <p:cSldViewPr snapToGrid="0">
      <p:cViewPr varScale="1">
        <p:scale>
          <a:sx n="53" d="100"/>
          <a:sy n="53" d="100"/>
        </p:scale>
        <p:origin x="792" y="168"/>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7" name="Shape 27"/>
          <p:cNvSpPr>
            <a:spLocks noGrp="1" noRot="1" noChangeAspect="1"/>
          </p:cNvSpPr>
          <p:nvPr>
            <p:ph type="sldImg"/>
          </p:nvPr>
        </p:nvSpPr>
        <p:spPr>
          <a:xfrm>
            <a:off x="1143000" y="685800"/>
            <a:ext cx="4572000" cy="3429000"/>
          </a:xfrm>
          <a:prstGeom prst="rect">
            <a:avLst/>
          </a:prstGeom>
        </p:spPr>
        <p:txBody>
          <a:bodyPr/>
          <a:lstStyle/>
          <a:p>
            <a:endParaRPr/>
          </a:p>
        </p:txBody>
      </p:sp>
      <p:sp>
        <p:nvSpPr>
          <p:cNvPr id="28" name="Shape 2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DM Sans Regular"/>
      </a:defRPr>
    </a:lvl1pPr>
    <a:lvl2pPr indent="228600" defTabSz="457200" latinLnBrk="0">
      <a:lnSpc>
        <a:spcPct val="117999"/>
      </a:lnSpc>
      <a:defRPr sz="2200">
        <a:latin typeface="+mn-lt"/>
        <a:ea typeface="+mn-ea"/>
        <a:cs typeface="+mn-cs"/>
        <a:sym typeface="DM Sans Regular"/>
      </a:defRPr>
    </a:lvl2pPr>
    <a:lvl3pPr indent="457200" defTabSz="457200" latinLnBrk="0">
      <a:lnSpc>
        <a:spcPct val="117999"/>
      </a:lnSpc>
      <a:defRPr sz="2200">
        <a:latin typeface="+mn-lt"/>
        <a:ea typeface="+mn-ea"/>
        <a:cs typeface="+mn-cs"/>
        <a:sym typeface="DM Sans Regular"/>
      </a:defRPr>
    </a:lvl3pPr>
    <a:lvl4pPr indent="685800" defTabSz="457200" latinLnBrk="0">
      <a:lnSpc>
        <a:spcPct val="117999"/>
      </a:lnSpc>
      <a:defRPr sz="2200">
        <a:latin typeface="+mn-lt"/>
        <a:ea typeface="+mn-ea"/>
        <a:cs typeface="+mn-cs"/>
        <a:sym typeface="DM Sans Regular"/>
      </a:defRPr>
    </a:lvl4pPr>
    <a:lvl5pPr indent="914400" defTabSz="457200" latinLnBrk="0">
      <a:lnSpc>
        <a:spcPct val="117999"/>
      </a:lnSpc>
      <a:defRPr sz="2200">
        <a:latin typeface="+mn-lt"/>
        <a:ea typeface="+mn-ea"/>
        <a:cs typeface="+mn-cs"/>
        <a:sym typeface="DM Sans Regular"/>
      </a:defRPr>
    </a:lvl5pPr>
    <a:lvl6pPr indent="1143000" defTabSz="457200" latinLnBrk="0">
      <a:lnSpc>
        <a:spcPct val="117999"/>
      </a:lnSpc>
      <a:defRPr sz="2200">
        <a:latin typeface="+mn-lt"/>
        <a:ea typeface="+mn-ea"/>
        <a:cs typeface="+mn-cs"/>
        <a:sym typeface="DM Sans Regular"/>
      </a:defRPr>
    </a:lvl6pPr>
    <a:lvl7pPr indent="1371600" defTabSz="457200" latinLnBrk="0">
      <a:lnSpc>
        <a:spcPct val="117999"/>
      </a:lnSpc>
      <a:defRPr sz="2200">
        <a:latin typeface="+mn-lt"/>
        <a:ea typeface="+mn-ea"/>
        <a:cs typeface="+mn-cs"/>
        <a:sym typeface="DM Sans Regular"/>
      </a:defRPr>
    </a:lvl7pPr>
    <a:lvl8pPr indent="1600200" defTabSz="457200" latinLnBrk="0">
      <a:lnSpc>
        <a:spcPct val="117999"/>
      </a:lnSpc>
      <a:defRPr sz="2200">
        <a:latin typeface="+mn-lt"/>
        <a:ea typeface="+mn-ea"/>
        <a:cs typeface="+mn-cs"/>
        <a:sym typeface="DM Sans Regular"/>
      </a:defRPr>
    </a:lvl8pPr>
    <a:lvl9pPr indent="1828800" defTabSz="457200" latinLnBrk="0">
      <a:lnSpc>
        <a:spcPct val="117999"/>
      </a:lnSpc>
      <a:defRPr sz="2200">
        <a:latin typeface="+mn-lt"/>
        <a:ea typeface="+mn-ea"/>
        <a:cs typeface="+mn-cs"/>
        <a:sym typeface="DM Sans Regular"/>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Side with logo">
    <p:spTree>
      <p:nvGrpSpPr>
        <p:cNvPr id="1" name=""/>
        <p:cNvGrpSpPr/>
        <p:nvPr/>
      </p:nvGrpSpPr>
      <p:grpSpPr>
        <a:xfrm>
          <a:off x="0" y="0"/>
          <a:ext cx="0" cy="0"/>
          <a:chOff x="0" y="0"/>
          <a:chExt cx="0" cy="0"/>
        </a:xfrm>
      </p:grpSpPr>
      <p:sp>
        <p:nvSpPr>
          <p:cNvPr id="18" name="Line"/>
          <p:cNvSpPr/>
          <p:nvPr/>
        </p:nvSpPr>
        <p:spPr>
          <a:xfrm>
            <a:off x="21922052" y="12414101"/>
            <a:ext cx="0" cy="494438"/>
          </a:xfrm>
          <a:prstGeom prst="line">
            <a:avLst/>
          </a:prstGeom>
          <a:ln w="25400">
            <a:solidFill>
              <a:schemeClr val="accent6"/>
            </a:solidFill>
            <a:miter lim="400000"/>
          </a:ln>
        </p:spPr>
        <p:txBody>
          <a:bodyPr lIns="45718" tIns="45718" rIns="45718" bIns="45718"/>
          <a:lstStyle/>
          <a:p>
            <a:endParaRPr/>
          </a:p>
        </p:txBody>
      </p:sp>
      <p:sp>
        <p:nvSpPr>
          <p:cNvPr id="19" name="Calendar 2023"/>
          <p:cNvSpPr txBox="1"/>
          <p:nvPr/>
        </p:nvSpPr>
        <p:spPr>
          <a:xfrm>
            <a:off x="16850644" y="12413670"/>
            <a:ext cx="4697248"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defTabSz="457200">
              <a:spcBef>
                <a:spcPts val="3300"/>
              </a:spcBef>
              <a:defRPr sz="2400">
                <a:solidFill>
                  <a:srgbClr val="656565"/>
                </a:solidFill>
                <a:latin typeface="+mn-lt"/>
                <a:ea typeface="+mn-ea"/>
                <a:cs typeface="+mn-cs"/>
                <a:sym typeface="DM Sans Regular"/>
              </a:defRPr>
            </a:lvl1pPr>
          </a:lstStyle>
          <a:p>
            <a:r>
              <a:rPr lang="en-US" dirty="0"/>
              <a:t>Content Marketing</a:t>
            </a:r>
            <a:endParaRPr dirty="0"/>
          </a:p>
        </p:txBody>
      </p:sp>
      <p:sp>
        <p:nvSpPr>
          <p:cNvPr id="20" name="Fortum Themes"/>
          <p:cNvSpPr txBox="1"/>
          <p:nvPr/>
        </p:nvSpPr>
        <p:spPr>
          <a:xfrm>
            <a:off x="1563200" y="12413670"/>
            <a:ext cx="5180500"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p>
            <a:pPr algn="l" defTabSz="457200">
              <a:spcBef>
                <a:spcPts val="3300"/>
              </a:spcBef>
              <a:defRPr sz="2400">
                <a:solidFill>
                  <a:srgbClr val="656565"/>
                </a:solidFill>
                <a:latin typeface="DM Sans Bold"/>
                <a:ea typeface="DM Sans Bold"/>
                <a:cs typeface="DM Sans Bold"/>
                <a:sym typeface="DM Sans Bold"/>
              </a:defRPr>
            </a:pPr>
            <a:r>
              <a:rPr lang="en-US" dirty="0" err="1"/>
              <a:t>HiSlide.io</a:t>
            </a:r>
            <a:r>
              <a:rPr dirty="0">
                <a:latin typeface="+mn-lt"/>
                <a:ea typeface="+mn-ea"/>
                <a:cs typeface="+mn-cs"/>
                <a:sym typeface="DM Sans Regular"/>
              </a:rPr>
              <a:t> T</a:t>
            </a:r>
            <a:r>
              <a:rPr lang="en-US" dirty="0">
                <a:latin typeface="+mn-lt"/>
                <a:ea typeface="+mn-ea"/>
                <a:cs typeface="+mn-cs"/>
                <a:sym typeface="DM Sans Regular"/>
              </a:rPr>
              <a:t>emplates</a:t>
            </a:r>
            <a:endParaRPr dirty="0">
              <a:latin typeface="+mn-lt"/>
              <a:ea typeface="+mn-ea"/>
              <a:cs typeface="+mn-cs"/>
              <a:sym typeface="DM Sans Regular"/>
            </a:endParaRPr>
          </a:p>
        </p:txBody>
      </p:sp>
      <p:sp>
        <p:nvSpPr>
          <p:cNvPr id="21" name="Slide Number"/>
          <p:cNvSpPr txBox="1">
            <a:spLocks noGrp="1"/>
          </p:cNvSpPr>
          <p:nvPr>
            <p:ph type="sldNum" sz="quarter" idx="2"/>
          </p:nvPr>
        </p:nvSpPr>
        <p:spPr>
          <a:xfrm>
            <a:off x="22063025" y="12413670"/>
            <a:ext cx="980441" cy="495301"/>
          </a:xfrm>
          <a:prstGeom prst="rect">
            <a:avLst/>
          </a:prstGeom>
        </p:spPr>
        <p:txBody>
          <a:bodyPr wrap="square"/>
          <a:lstStyle>
            <a:lvl1pPr>
              <a:defRPr>
                <a:solidFill>
                  <a:srgbClr val="535353"/>
                </a:solidFill>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19200" y="184149"/>
            <a:ext cx="21945600" cy="30162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3" name="Body Level One…"/>
          <p:cNvSpPr txBox="1">
            <a:spLocks noGrp="1"/>
          </p:cNvSpPr>
          <p:nvPr>
            <p:ph type="body" idx="1"/>
          </p:nvPr>
        </p:nvSpPr>
        <p:spPr>
          <a:xfrm>
            <a:off x="1219200" y="3200400"/>
            <a:ext cx="21945600" cy="10515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4630400" y="12712700"/>
            <a:ext cx="5689600" cy="736600"/>
          </a:xfrm>
          <a:prstGeom prst="rect">
            <a:avLst/>
          </a:prstGeom>
          <a:ln w="12700">
            <a:miter lim="400000"/>
          </a:ln>
        </p:spPr>
        <p:txBody>
          <a:bodyPr wrap="none" lIns="50800" tIns="50800" rIns="50800" bIns="50800">
            <a:spAutoFit/>
          </a:bodyPr>
          <a:lstStyle>
            <a:lvl1pPr>
              <a:defRPr sz="2400">
                <a:solidFill>
                  <a:srgbClr val="000000"/>
                </a:solidFill>
                <a:latin typeface="+mn-lt"/>
                <a:ea typeface="+mn-ea"/>
                <a:cs typeface="+mn-cs"/>
                <a:sym typeface="DM Sans Regular"/>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9pPr>
    </p:titleStyle>
    <p:bodyStyle>
      <a:lvl1pPr marL="63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1pPr>
      <a:lvl2pPr marL="127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2pPr>
      <a:lvl3pPr marL="190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3pPr>
      <a:lvl4pPr marL="254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4pPr>
      <a:lvl5pPr marL="317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5pPr>
      <a:lvl6pPr marL="381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6pPr>
      <a:lvl7pPr marL="444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7pPr>
      <a:lvl8pPr marL="508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8pPr>
      <a:lvl9pPr marL="571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1pPr>
      <a:lvl2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2pPr>
      <a:lvl3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3pPr>
      <a:lvl4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4pPr>
      <a:lvl5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5pPr>
      <a:lvl6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6pPr>
      <a:lvl7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7pPr>
      <a:lvl8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8pPr>
      <a:lvl9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9"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a:t>
            </a:fld>
            <a:endParaRPr/>
          </a:p>
        </p:txBody>
      </p:sp>
      <p:sp>
        <p:nvSpPr>
          <p:cNvPr id="1350" name="The content marketing mix includes various components that businesses can use to create and promote their content. These elements include content types, distribution channels, search engine optimization, analytics, branding, and influencer marketing. By "/>
          <p:cNvSpPr txBox="1"/>
          <p:nvPr/>
        </p:nvSpPr>
        <p:spPr>
          <a:xfrm>
            <a:off x="1648762" y="2440461"/>
            <a:ext cx="21086475" cy="19492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400">
                <a:solidFill>
                  <a:srgbClr val="535353"/>
                </a:solidFill>
                <a:latin typeface="+mn-lt"/>
                <a:ea typeface="+mn-ea"/>
                <a:cs typeface="+mn-cs"/>
                <a:sym typeface="DM Sans Regular"/>
              </a:defRPr>
            </a:lvl1pPr>
          </a:lstStyle>
          <a:p>
            <a:r>
              <a:rPr dirty="0">
                <a:solidFill>
                  <a:schemeClr val="tx2"/>
                </a:solidFill>
              </a:rPr>
              <a:t>The content marketing mix includes various components that businesses can use to create and promote their content. These elements include content types, distribution channels, search engine optimization, analytics, branding, and influencer marketing. By using these elements in combination, businesses can create a content marketing strategy that effectively reaches and engages their target audience. The specific mix will depend on the goals and needs of the business, as well as the characteristics of the target audience. With a well-crafted content marketing mix, businesses can drive traffic, generate leads, and ultimately drive conversions.</a:t>
            </a:r>
          </a:p>
        </p:txBody>
      </p:sp>
      <p:sp>
        <p:nvSpPr>
          <p:cNvPr id="1351" name="Venn diagram"/>
          <p:cNvSpPr txBox="1"/>
          <p:nvPr/>
        </p:nvSpPr>
        <p:spPr>
          <a:xfrm>
            <a:off x="1653881" y="1340183"/>
            <a:ext cx="8061619" cy="8104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b">
            <a:spAutoFit/>
          </a:bodyPr>
          <a:lstStyle>
            <a:lvl1pPr algn="l">
              <a:defRPr sz="4600">
                <a:solidFill>
                  <a:srgbClr val="000000"/>
                </a:solidFill>
              </a:defRPr>
            </a:lvl1pPr>
          </a:lstStyle>
          <a:p>
            <a:r>
              <a:rPr dirty="0">
                <a:solidFill>
                  <a:schemeClr val="tx1"/>
                </a:solidFill>
              </a:rPr>
              <a:t>Content marketing mix</a:t>
            </a:r>
          </a:p>
        </p:txBody>
      </p:sp>
      <p:sp>
        <p:nvSpPr>
          <p:cNvPr id="1352" name="Rounded Rectangle"/>
          <p:cNvSpPr/>
          <p:nvPr/>
        </p:nvSpPr>
        <p:spPr>
          <a:xfrm>
            <a:off x="1625600" y="5105400"/>
            <a:ext cx="5081166" cy="7079777"/>
          </a:xfrm>
          <a:prstGeom prst="roundRect">
            <a:avLst>
              <a:gd name="adj" fmla="val 3749"/>
            </a:avLst>
          </a:prstGeom>
          <a:solidFill>
            <a:schemeClr val="accent5"/>
          </a:solidFill>
          <a:ln w="12700">
            <a:miter lim="400000"/>
          </a:ln>
        </p:spPr>
        <p:txBody>
          <a:bodyPr lIns="0" tIns="0" rIns="0" bIns="0" anchor="ctr"/>
          <a:lstStyle/>
          <a:p>
            <a:endParaRPr/>
          </a:p>
        </p:txBody>
      </p:sp>
      <p:sp>
        <p:nvSpPr>
          <p:cNvPr id="1353" name="Rounded Rectangle"/>
          <p:cNvSpPr/>
          <p:nvPr/>
        </p:nvSpPr>
        <p:spPr>
          <a:xfrm>
            <a:off x="1754797" y="5233005"/>
            <a:ext cx="4822771" cy="1537069"/>
          </a:xfrm>
          <a:prstGeom prst="roundRect">
            <a:avLst>
              <a:gd name="adj" fmla="val 7981"/>
            </a:avLst>
          </a:prstGeom>
          <a:solidFill>
            <a:schemeClr val="accent1"/>
          </a:solidFill>
          <a:ln w="12700">
            <a:miter lim="400000"/>
          </a:ln>
        </p:spPr>
        <p:txBody>
          <a:bodyPr lIns="0" tIns="0" rIns="0" bIns="0" anchor="ctr"/>
          <a:lstStyle/>
          <a:p>
            <a:endParaRPr>
              <a:solidFill>
                <a:schemeClr val="bg1"/>
              </a:solidFill>
            </a:endParaRPr>
          </a:p>
        </p:txBody>
      </p:sp>
      <p:sp>
        <p:nvSpPr>
          <p:cNvPr id="1354" name="Awareness"/>
          <p:cNvSpPr txBox="1"/>
          <p:nvPr/>
        </p:nvSpPr>
        <p:spPr>
          <a:xfrm>
            <a:off x="1771936" y="5498238"/>
            <a:ext cx="4788492"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400">
                <a:solidFill>
                  <a:srgbClr val="FFFFFF"/>
                </a:solidFill>
                <a:latin typeface="+mn-lt"/>
                <a:ea typeface="+mn-ea"/>
                <a:cs typeface="+mn-cs"/>
                <a:sym typeface="DM Sans Regular"/>
              </a:defRPr>
            </a:lvl1pPr>
          </a:lstStyle>
          <a:p>
            <a:r>
              <a:rPr>
                <a:solidFill>
                  <a:schemeClr val="bg1"/>
                </a:solidFill>
              </a:rPr>
              <a:t>Awareness</a:t>
            </a:r>
          </a:p>
        </p:txBody>
      </p:sp>
      <p:sp>
        <p:nvSpPr>
          <p:cNvPr id="1355" name="Social shares, brand mentions"/>
          <p:cNvSpPr txBox="1"/>
          <p:nvPr/>
        </p:nvSpPr>
        <p:spPr>
          <a:xfrm>
            <a:off x="1771937" y="6006238"/>
            <a:ext cx="4788491"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a:solidFill>
                  <a:srgbClr val="FFFFFF"/>
                </a:solidFill>
                <a:latin typeface="+mn-lt"/>
                <a:ea typeface="+mn-ea"/>
                <a:cs typeface="+mn-cs"/>
                <a:sym typeface="DM Sans Regular"/>
              </a:defRPr>
            </a:lvl1pPr>
          </a:lstStyle>
          <a:p>
            <a:r>
              <a:rPr>
                <a:solidFill>
                  <a:schemeClr val="bg1"/>
                </a:solidFill>
              </a:rPr>
              <a:t>Social shares, brand mentions</a:t>
            </a:r>
          </a:p>
        </p:txBody>
      </p:sp>
      <p:sp>
        <p:nvSpPr>
          <p:cNvPr id="1356" name="Circle"/>
          <p:cNvSpPr/>
          <p:nvPr/>
        </p:nvSpPr>
        <p:spPr>
          <a:xfrm>
            <a:off x="3143832" y="7134800"/>
            <a:ext cx="2044701" cy="2044701"/>
          </a:xfrm>
          <a:prstGeom prst="ellipse">
            <a:avLst/>
          </a:prstGeom>
          <a:solidFill>
            <a:schemeClr val="accent1">
              <a:alpha val="80000"/>
            </a:schemeClr>
          </a:solidFill>
          <a:ln w="12700">
            <a:miter lim="400000"/>
          </a:ln>
        </p:spPr>
        <p:txBody>
          <a:bodyPr lIns="0" tIns="0" rIns="0" bIns="0" anchor="ctr"/>
          <a:lstStyle/>
          <a:p>
            <a:endParaRPr>
              <a:solidFill>
                <a:schemeClr val="bg1"/>
              </a:solidFill>
            </a:endParaRPr>
          </a:p>
        </p:txBody>
      </p:sp>
      <p:sp>
        <p:nvSpPr>
          <p:cNvPr id="1357" name="Brand awareness"/>
          <p:cNvSpPr txBox="1"/>
          <p:nvPr/>
        </p:nvSpPr>
        <p:spPr>
          <a:xfrm>
            <a:off x="3249939" y="8068631"/>
            <a:ext cx="183248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a:solidFill>
                  <a:srgbClr val="FFFFFF"/>
                </a:solidFill>
                <a:latin typeface="+mn-lt"/>
                <a:ea typeface="+mn-ea"/>
                <a:cs typeface="+mn-cs"/>
                <a:sym typeface="DM Sans Regular"/>
              </a:defRPr>
            </a:lvl1pPr>
          </a:lstStyle>
          <a:p>
            <a:r>
              <a:rPr>
                <a:solidFill>
                  <a:schemeClr val="bg1"/>
                </a:solidFill>
              </a:rPr>
              <a:t>Brand awareness</a:t>
            </a:r>
          </a:p>
        </p:txBody>
      </p:sp>
      <p:sp>
        <p:nvSpPr>
          <p:cNvPr id="1358" name="Freeform 711"/>
          <p:cNvSpPr/>
          <p:nvPr/>
        </p:nvSpPr>
        <p:spPr>
          <a:xfrm>
            <a:off x="3950472" y="7564296"/>
            <a:ext cx="431422" cy="394580"/>
          </a:xfrm>
          <a:custGeom>
            <a:avLst/>
            <a:gdLst/>
            <a:ahLst/>
            <a:cxnLst>
              <a:cxn ang="0">
                <a:pos x="wd2" y="hd2"/>
              </a:cxn>
              <a:cxn ang="5400000">
                <a:pos x="wd2" y="hd2"/>
              </a:cxn>
              <a:cxn ang="10800000">
                <a:pos x="wd2" y="hd2"/>
              </a:cxn>
              <a:cxn ang="16200000">
                <a:pos x="wd2" y="hd2"/>
              </a:cxn>
            </a:cxnLst>
            <a:rect l="0" t="0" r="r" b="b"/>
            <a:pathLst>
              <a:path w="21597" h="21600" extrusionOk="0">
                <a:moveTo>
                  <a:pt x="17909" y="2016"/>
                </a:moveTo>
                <a:lnTo>
                  <a:pt x="17909" y="0"/>
                </a:lnTo>
                <a:lnTo>
                  <a:pt x="3687" y="0"/>
                </a:lnTo>
                <a:lnTo>
                  <a:pt x="3687" y="2016"/>
                </a:lnTo>
                <a:lnTo>
                  <a:pt x="0" y="2016"/>
                </a:lnTo>
                <a:lnTo>
                  <a:pt x="0" y="5217"/>
                </a:lnTo>
                <a:cubicBezTo>
                  <a:pt x="-2" y="6787"/>
                  <a:pt x="519" y="8261"/>
                  <a:pt x="1388" y="9507"/>
                </a:cubicBezTo>
                <a:cubicBezTo>
                  <a:pt x="2111" y="10545"/>
                  <a:pt x="3073" y="11435"/>
                  <a:pt x="4202" y="12161"/>
                </a:cubicBezTo>
                <a:cubicBezTo>
                  <a:pt x="5145" y="14696"/>
                  <a:pt x="7292" y="16562"/>
                  <a:pt x="9876" y="16925"/>
                </a:cubicBezTo>
                <a:lnTo>
                  <a:pt x="9876" y="19584"/>
                </a:lnTo>
                <a:lnTo>
                  <a:pt x="6321" y="19584"/>
                </a:lnTo>
                <a:lnTo>
                  <a:pt x="6321" y="21600"/>
                </a:lnTo>
                <a:lnTo>
                  <a:pt x="15276" y="21600"/>
                </a:lnTo>
                <a:lnTo>
                  <a:pt x="15276" y="19584"/>
                </a:lnTo>
                <a:lnTo>
                  <a:pt x="11720" y="19584"/>
                </a:lnTo>
                <a:lnTo>
                  <a:pt x="11720" y="16925"/>
                </a:lnTo>
                <a:cubicBezTo>
                  <a:pt x="14304" y="16562"/>
                  <a:pt x="16452" y="14696"/>
                  <a:pt x="17394" y="12161"/>
                </a:cubicBezTo>
                <a:cubicBezTo>
                  <a:pt x="18524" y="11435"/>
                  <a:pt x="19486" y="10545"/>
                  <a:pt x="20208" y="9507"/>
                </a:cubicBezTo>
                <a:cubicBezTo>
                  <a:pt x="21078" y="8261"/>
                  <a:pt x="21598" y="6787"/>
                  <a:pt x="21597" y="5217"/>
                </a:cubicBezTo>
                <a:lnTo>
                  <a:pt x="21597" y="2016"/>
                </a:lnTo>
                <a:lnTo>
                  <a:pt x="17909" y="2016"/>
                </a:lnTo>
                <a:close/>
                <a:moveTo>
                  <a:pt x="3687" y="9270"/>
                </a:moveTo>
                <a:cubicBezTo>
                  <a:pt x="3371" y="8957"/>
                  <a:pt x="3092" y="8628"/>
                  <a:pt x="2855" y="8287"/>
                </a:cubicBezTo>
                <a:cubicBezTo>
                  <a:pt x="2190" y="7328"/>
                  <a:pt x="1844" y="6300"/>
                  <a:pt x="1843" y="5218"/>
                </a:cubicBezTo>
                <a:lnTo>
                  <a:pt x="1843" y="4032"/>
                </a:lnTo>
                <a:lnTo>
                  <a:pt x="3687" y="4032"/>
                </a:lnTo>
                <a:lnTo>
                  <a:pt x="3687" y="9270"/>
                </a:lnTo>
                <a:close/>
                <a:moveTo>
                  <a:pt x="13209" y="10543"/>
                </a:moveTo>
                <a:lnTo>
                  <a:pt x="10990" y="9468"/>
                </a:lnTo>
                <a:lnTo>
                  <a:pt x="8771" y="10543"/>
                </a:lnTo>
                <a:lnTo>
                  <a:pt x="9031" y="7932"/>
                </a:lnTo>
                <a:lnTo>
                  <a:pt x="7400" y="5984"/>
                </a:lnTo>
                <a:lnTo>
                  <a:pt x="9779" y="5446"/>
                </a:lnTo>
                <a:lnTo>
                  <a:pt x="10990" y="3168"/>
                </a:lnTo>
                <a:lnTo>
                  <a:pt x="12200" y="5446"/>
                </a:lnTo>
                <a:lnTo>
                  <a:pt x="14580" y="5984"/>
                </a:lnTo>
                <a:lnTo>
                  <a:pt x="12948" y="7932"/>
                </a:lnTo>
                <a:lnTo>
                  <a:pt x="13209" y="10543"/>
                </a:lnTo>
                <a:close/>
                <a:moveTo>
                  <a:pt x="19753" y="5217"/>
                </a:moveTo>
                <a:cubicBezTo>
                  <a:pt x="19751" y="6299"/>
                  <a:pt x="19406" y="7327"/>
                  <a:pt x="18741" y="8287"/>
                </a:cubicBezTo>
                <a:cubicBezTo>
                  <a:pt x="18504" y="8628"/>
                  <a:pt x="18225" y="8956"/>
                  <a:pt x="17909" y="9270"/>
                </a:cubicBezTo>
                <a:lnTo>
                  <a:pt x="17909" y="4032"/>
                </a:lnTo>
                <a:lnTo>
                  <a:pt x="19753" y="4032"/>
                </a:lnTo>
                <a:lnTo>
                  <a:pt x="19753" y="5217"/>
                </a:lnTo>
                <a:close/>
              </a:path>
            </a:pathLst>
          </a:custGeom>
          <a:solidFill>
            <a:srgbClr val="FFFFFF"/>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solidFill>
                <a:schemeClr val="bg1"/>
              </a:solidFill>
            </a:endParaRPr>
          </a:p>
        </p:txBody>
      </p:sp>
      <p:grpSp>
        <p:nvGrpSpPr>
          <p:cNvPr id="1361" name="Group"/>
          <p:cNvGrpSpPr/>
          <p:nvPr/>
        </p:nvGrpSpPr>
        <p:grpSpPr>
          <a:xfrm>
            <a:off x="3426015" y="9571592"/>
            <a:ext cx="1516355" cy="479195"/>
            <a:chOff x="0" y="0"/>
            <a:chExt cx="1516353" cy="479194"/>
          </a:xfrm>
        </p:grpSpPr>
        <p:sp>
          <p:nvSpPr>
            <p:cNvPr id="1359" name="Rounded Rectangle"/>
            <p:cNvSpPr/>
            <p:nvPr/>
          </p:nvSpPr>
          <p:spPr>
            <a:xfrm>
              <a:off x="0" y="0"/>
              <a:ext cx="1516353" cy="479194"/>
            </a:xfrm>
            <a:prstGeom prst="roundRect">
              <a:avLst>
                <a:gd name="adj" fmla="val 50000"/>
              </a:avLst>
            </a:prstGeom>
            <a:solidFill>
              <a:schemeClr val="accent1"/>
            </a:solidFill>
            <a:ln w="12700" cap="flat">
              <a:noFill/>
              <a:miter lim="400000"/>
            </a:ln>
            <a:effectLst/>
          </p:spPr>
          <p:txBody>
            <a:bodyPr wrap="square" lIns="0" tIns="0" rIns="0" bIns="0" numCol="1" anchor="ctr">
              <a:noAutofit/>
            </a:bodyPr>
            <a:lstStyle/>
            <a:p>
              <a:endParaRPr>
                <a:solidFill>
                  <a:schemeClr val="bg1"/>
                </a:solidFill>
              </a:endParaRPr>
            </a:p>
          </p:txBody>
        </p:sp>
        <p:sp>
          <p:nvSpPr>
            <p:cNvPr id="1360" name="Video"/>
            <p:cNvSpPr/>
            <p:nvPr/>
          </p:nvSpPr>
          <p:spPr>
            <a:xfrm>
              <a:off x="143271" y="37101"/>
              <a:ext cx="1229811" cy="37959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a:solidFill>
                    <a:srgbClr val="FFFFFF"/>
                  </a:solidFill>
                  <a:latin typeface="+mn-lt"/>
                  <a:ea typeface="+mn-ea"/>
                  <a:cs typeface="+mn-cs"/>
                  <a:sym typeface="DM Sans Regular"/>
                </a:defRPr>
              </a:lvl1pPr>
            </a:lstStyle>
            <a:p>
              <a:r>
                <a:rPr>
                  <a:solidFill>
                    <a:schemeClr val="bg1"/>
                  </a:solidFill>
                </a:rPr>
                <a:t>Video</a:t>
              </a:r>
            </a:p>
          </p:txBody>
        </p:sp>
      </p:grpSp>
      <p:grpSp>
        <p:nvGrpSpPr>
          <p:cNvPr id="1364" name="Group"/>
          <p:cNvGrpSpPr/>
          <p:nvPr/>
        </p:nvGrpSpPr>
        <p:grpSpPr>
          <a:xfrm>
            <a:off x="3113111" y="10268216"/>
            <a:ext cx="2142163" cy="479195"/>
            <a:chOff x="0" y="0"/>
            <a:chExt cx="2142161" cy="479194"/>
          </a:xfrm>
        </p:grpSpPr>
        <p:sp>
          <p:nvSpPr>
            <p:cNvPr id="1362" name="Rounded Rectangle"/>
            <p:cNvSpPr/>
            <p:nvPr/>
          </p:nvSpPr>
          <p:spPr>
            <a:xfrm>
              <a:off x="0" y="0"/>
              <a:ext cx="2142161" cy="479194"/>
            </a:xfrm>
            <a:prstGeom prst="roundRect">
              <a:avLst>
                <a:gd name="adj" fmla="val 50000"/>
              </a:avLst>
            </a:prstGeom>
            <a:solidFill>
              <a:schemeClr val="accent1"/>
            </a:solidFill>
            <a:ln w="12700" cap="flat">
              <a:noFill/>
              <a:miter lim="400000"/>
            </a:ln>
            <a:effectLst/>
          </p:spPr>
          <p:txBody>
            <a:bodyPr wrap="square" lIns="0" tIns="0" rIns="0" bIns="0" numCol="1" anchor="ctr">
              <a:noAutofit/>
            </a:bodyPr>
            <a:lstStyle/>
            <a:p>
              <a:endParaRPr>
                <a:solidFill>
                  <a:schemeClr val="bg1"/>
                </a:solidFill>
              </a:endParaRPr>
            </a:p>
          </p:txBody>
        </p:sp>
        <p:sp>
          <p:nvSpPr>
            <p:cNvPr id="1363" name="Social sharing"/>
            <p:cNvSpPr/>
            <p:nvPr/>
          </p:nvSpPr>
          <p:spPr>
            <a:xfrm>
              <a:off x="150971" y="37101"/>
              <a:ext cx="1840219" cy="37959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a:solidFill>
                    <a:srgbClr val="FFFFFF"/>
                  </a:solidFill>
                  <a:latin typeface="+mn-lt"/>
                  <a:ea typeface="+mn-ea"/>
                  <a:cs typeface="+mn-cs"/>
                  <a:sym typeface="DM Sans Regular"/>
                </a:defRPr>
              </a:lvl1pPr>
            </a:lstStyle>
            <a:p>
              <a:r>
                <a:rPr>
                  <a:solidFill>
                    <a:schemeClr val="bg1"/>
                  </a:solidFill>
                </a:rPr>
                <a:t>Social sharing</a:t>
              </a:r>
            </a:p>
          </p:txBody>
        </p:sp>
      </p:grpSp>
      <p:grpSp>
        <p:nvGrpSpPr>
          <p:cNvPr id="1367" name="Group"/>
          <p:cNvGrpSpPr/>
          <p:nvPr/>
        </p:nvGrpSpPr>
        <p:grpSpPr>
          <a:xfrm>
            <a:off x="3197866" y="10964840"/>
            <a:ext cx="1972653" cy="479195"/>
            <a:chOff x="0" y="0"/>
            <a:chExt cx="1972652" cy="479194"/>
          </a:xfrm>
        </p:grpSpPr>
        <p:sp>
          <p:nvSpPr>
            <p:cNvPr id="1365" name="Rounded Rectangle"/>
            <p:cNvSpPr/>
            <p:nvPr/>
          </p:nvSpPr>
          <p:spPr>
            <a:xfrm>
              <a:off x="0" y="0"/>
              <a:ext cx="1972652" cy="479194"/>
            </a:xfrm>
            <a:prstGeom prst="roundRect">
              <a:avLst>
                <a:gd name="adj" fmla="val 50000"/>
              </a:avLst>
            </a:prstGeom>
            <a:solidFill>
              <a:schemeClr val="accent1"/>
            </a:solidFill>
            <a:ln w="12700" cap="flat">
              <a:noFill/>
              <a:miter lim="400000"/>
            </a:ln>
            <a:effectLst/>
          </p:spPr>
          <p:txBody>
            <a:bodyPr wrap="square" lIns="0" tIns="0" rIns="0" bIns="0" numCol="1" anchor="ctr">
              <a:noAutofit/>
            </a:bodyPr>
            <a:lstStyle/>
            <a:p>
              <a:endParaRPr>
                <a:solidFill>
                  <a:schemeClr val="bg1"/>
                </a:solidFill>
              </a:endParaRPr>
            </a:p>
          </p:txBody>
        </p:sp>
        <p:sp>
          <p:nvSpPr>
            <p:cNvPr id="1366" name="Infographic"/>
            <p:cNvSpPr/>
            <p:nvPr/>
          </p:nvSpPr>
          <p:spPr>
            <a:xfrm>
              <a:off x="254561" y="37101"/>
              <a:ext cx="1463529" cy="37959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a:solidFill>
                    <a:srgbClr val="FFFFFF"/>
                  </a:solidFill>
                  <a:latin typeface="+mn-lt"/>
                  <a:ea typeface="+mn-ea"/>
                  <a:cs typeface="+mn-cs"/>
                  <a:sym typeface="DM Sans Regular"/>
                </a:defRPr>
              </a:lvl1pPr>
            </a:lstStyle>
            <a:p>
              <a:r>
                <a:rPr>
                  <a:solidFill>
                    <a:schemeClr val="bg1"/>
                  </a:solidFill>
                </a:rPr>
                <a:t>Infographic</a:t>
              </a:r>
            </a:p>
          </p:txBody>
        </p:sp>
      </p:grpSp>
      <p:sp>
        <p:nvSpPr>
          <p:cNvPr id="1368" name="Rounded Rectangle"/>
          <p:cNvSpPr/>
          <p:nvPr/>
        </p:nvSpPr>
        <p:spPr>
          <a:xfrm>
            <a:off x="6973190" y="5105400"/>
            <a:ext cx="5081166" cy="7079777"/>
          </a:xfrm>
          <a:prstGeom prst="roundRect">
            <a:avLst>
              <a:gd name="adj" fmla="val 3749"/>
            </a:avLst>
          </a:prstGeom>
          <a:solidFill>
            <a:schemeClr val="accent5"/>
          </a:solidFill>
          <a:ln w="12700">
            <a:miter lim="400000"/>
          </a:ln>
        </p:spPr>
        <p:txBody>
          <a:bodyPr lIns="0" tIns="0" rIns="0" bIns="0" anchor="ctr"/>
          <a:lstStyle/>
          <a:p>
            <a:endParaRPr/>
          </a:p>
        </p:txBody>
      </p:sp>
      <p:sp>
        <p:nvSpPr>
          <p:cNvPr id="1369" name="Rounded Rectangle"/>
          <p:cNvSpPr/>
          <p:nvPr/>
        </p:nvSpPr>
        <p:spPr>
          <a:xfrm>
            <a:off x="7102387" y="5233005"/>
            <a:ext cx="4822771" cy="1537069"/>
          </a:xfrm>
          <a:prstGeom prst="roundRect">
            <a:avLst>
              <a:gd name="adj" fmla="val 7981"/>
            </a:avLst>
          </a:prstGeom>
          <a:solidFill>
            <a:schemeClr val="accent2"/>
          </a:solidFill>
          <a:ln w="12700">
            <a:miter lim="400000"/>
          </a:ln>
        </p:spPr>
        <p:txBody>
          <a:bodyPr lIns="0" tIns="0" rIns="0" bIns="0" anchor="ctr"/>
          <a:lstStyle/>
          <a:p>
            <a:endParaRPr>
              <a:solidFill>
                <a:schemeClr val="bg1"/>
              </a:solidFill>
            </a:endParaRPr>
          </a:p>
        </p:txBody>
      </p:sp>
      <p:sp>
        <p:nvSpPr>
          <p:cNvPr id="1370" name="Consideration"/>
          <p:cNvSpPr txBox="1"/>
          <p:nvPr/>
        </p:nvSpPr>
        <p:spPr>
          <a:xfrm>
            <a:off x="7119527" y="5498238"/>
            <a:ext cx="4788492"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400">
                <a:solidFill>
                  <a:srgbClr val="FFFFFF"/>
                </a:solidFill>
                <a:latin typeface="+mn-lt"/>
                <a:ea typeface="+mn-ea"/>
                <a:cs typeface="+mn-cs"/>
                <a:sym typeface="DM Sans Regular"/>
              </a:defRPr>
            </a:lvl1pPr>
          </a:lstStyle>
          <a:p>
            <a:r>
              <a:rPr>
                <a:solidFill>
                  <a:schemeClr val="bg1"/>
                </a:solidFill>
              </a:rPr>
              <a:t>Consideration</a:t>
            </a:r>
          </a:p>
        </p:txBody>
      </p:sp>
      <p:sp>
        <p:nvSpPr>
          <p:cNvPr id="1371" name="Inbound links, site traffic"/>
          <p:cNvSpPr txBox="1"/>
          <p:nvPr/>
        </p:nvSpPr>
        <p:spPr>
          <a:xfrm>
            <a:off x="7119527" y="6006238"/>
            <a:ext cx="4788492"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a:solidFill>
                  <a:srgbClr val="FFFFFF"/>
                </a:solidFill>
                <a:latin typeface="+mn-lt"/>
                <a:ea typeface="+mn-ea"/>
                <a:cs typeface="+mn-cs"/>
                <a:sym typeface="DM Sans Regular"/>
              </a:defRPr>
            </a:lvl1pPr>
          </a:lstStyle>
          <a:p>
            <a:r>
              <a:rPr>
                <a:solidFill>
                  <a:schemeClr val="bg1"/>
                </a:solidFill>
              </a:rPr>
              <a:t>Inbound links, site traffic</a:t>
            </a:r>
          </a:p>
        </p:txBody>
      </p:sp>
      <p:sp>
        <p:nvSpPr>
          <p:cNvPr id="1372" name="Circle"/>
          <p:cNvSpPr/>
          <p:nvPr/>
        </p:nvSpPr>
        <p:spPr>
          <a:xfrm>
            <a:off x="8491422" y="7134800"/>
            <a:ext cx="2044701" cy="2044701"/>
          </a:xfrm>
          <a:prstGeom prst="ellipse">
            <a:avLst/>
          </a:prstGeom>
          <a:solidFill>
            <a:schemeClr val="accent2">
              <a:alpha val="80000"/>
            </a:schemeClr>
          </a:solidFill>
          <a:ln w="12700">
            <a:miter lim="400000"/>
          </a:ln>
        </p:spPr>
        <p:txBody>
          <a:bodyPr lIns="0" tIns="0" rIns="0" bIns="0" anchor="ctr"/>
          <a:lstStyle/>
          <a:p>
            <a:endParaRPr>
              <a:solidFill>
                <a:schemeClr val="bg1"/>
              </a:solidFill>
            </a:endParaRPr>
          </a:p>
        </p:txBody>
      </p:sp>
      <p:sp>
        <p:nvSpPr>
          <p:cNvPr id="1373" name="Product knowledge"/>
          <p:cNvSpPr txBox="1"/>
          <p:nvPr/>
        </p:nvSpPr>
        <p:spPr>
          <a:xfrm>
            <a:off x="8597530" y="8068631"/>
            <a:ext cx="1832486"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a:solidFill>
                  <a:srgbClr val="FFFFFF"/>
                </a:solidFill>
                <a:latin typeface="+mn-lt"/>
                <a:ea typeface="+mn-ea"/>
                <a:cs typeface="+mn-cs"/>
                <a:sym typeface="DM Sans Regular"/>
              </a:defRPr>
            </a:lvl1pPr>
          </a:lstStyle>
          <a:p>
            <a:r>
              <a:rPr>
                <a:solidFill>
                  <a:schemeClr val="bg1"/>
                </a:solidFill>
              </a:rPr>
              <a:t>Product knowledge</a:t>
            </a:r>
          </a:p>
        </p:txBody>
      </p:sp>
      <p:grpSp>
        <p:nvGrpSpPr>
          <p:cNvPr id="1376" name="Group"/>
          <p:cNvGrpSpPr/>
          <p:nvPr/>
        </p:nvGrpSpPr>
        <p:grpSpPr>
          <a:xfrm>
            <a:off x="8773605" y="9571592"/>
            <a:ext cx="1516355" cy="479195"/>
            <a:chOff x="0" y="0"/>
            <a:chExt cx="1516353" cy="479194"/>
          </a:xfrm>
        </p:grpSpPr>
        <p:sp>
          <p:nvSpPr>
            <p:cNvPr id="1374" name="Rounded Rectangle"/>
            <p:cNvSpPr/>
            <p:nvPr/>
          </p:nvSpPr>
          <p:spPr>
            <a:xfrm>
              <a:off x="0" y="0"/>
              <a:ext cx="1516353" cy="479194"/>
            </a:xfrm>
            <a:prstGeom prst="roundRect">
              <a:avLst>
                <a:gd name="adj" fmla="val 50000"/>
              </a:avLst>
            </a:prstGeom>
            <a:solidFill>
              <a:schemeClr val="accent2"/>
            </a:solidFill>
            <a:ln w="12700" cap="flat">
              <a:noFill/>
              <a:miter lim="400000"/>
            </a:ln>
            <a:effectLst/>
          </p:spPr>
          <p:txBody>
            <a:bodyPr wrap="square" lIns="0" tIns="0" rIns="0" bIns="0" numCol="1" anchor="ctr">
              <a:noAutofit/>
            </a:bodyPr>
            <a:lstStyle/>
            <a:p>
              <a:endParaRPr>
                <a:solidFill>
                  <a:schemeClr val="bg1"/>
                </a:solidFill>
              </a:endParaRPr>
            </a:p>
          </p:txBody>
        </p:sp>
        <p:sp>
          <p:nvSpPr>
            <p:cNvPr id="1375" name="Webinar"/>
            <p:cNvSpPr/>
            <p:nvPr/>
          </p:nvSpPr>
          <p:spPr>
            <a:xfrm>
              <a:off x="143271" y="37101"/>
              <a:ext cx="1229811" cy="37959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a:solidFill>
                    <a:srgbClr val="FFFFFF"/>
                  </a:solidFill>
                  <a:latin typeface="+mn-lt"/>
                  <a:ea typeface="+mn-ea"/>
                  <a:cs typeface="+mn-cs"/>
                  <a:sym typeface="DM Sans Regular"/>
                </a:defRPr>
              </a:lvl1pPr>
            </a:lstStyle>
            <a:p>
              <a:r>
                <a:rPr>
                  <a:solidFill>
                    <a:schemeClr val="bg1"/>
                  </a:solidFill>
                </a:rPr>
                <a:t>Webinar</a:t>
              </a:r>
            </a:p>
          </p:txBody>
        </p:sp>
      </p:grpSp>
      <p:grpSp>
        <p:nvGrpSpPr>
          <p:cNvPr id="1379" name="Group"/>
          <p:cNvGrpSpPr/>
          <p:nvPr/>
        </p:nvGrpSpPr>
        <p:grpSpPr>
          <a:xfrm>
            <a:off x="8460701" y="10268216"/>
            <a:ext cx="2142163" cy="479195"/>
            <a:chOff x="0" y="0"/>
            <a:chExt cx="2142161" cy="479194"/>
          </a:xfrm>
        </p:grpSpPr>
        <p:sp>
          <p:nvSpPr>
            <p:cNvPr id="1377" name="Rounded Rectangle"/>
            <p:cNvSpPr/>
            <p:nvPr/>
          </p:nvSpPr>
          <p:spPr>
            <a:xfrm>
              <a:off x="0" y="0"/>
              <a:ext cx="2142161" cy="479194"/>
            </a:xfrm>
            <a:prstGeom prst="roundRect">
              <a:avLst>
                <a:gd name="adj" fmla="val 50000"/>
              </a:avLst>
            </a:prstGeom>
            <a:solidFill>
              <a:schemeClr val="accent2"/>
            </a:solidFill>
            <a:ln w="12700" cap="flat">
              <a:noFill/>
              <a:miter lim="400000"/>
            </a:ln>
            <a:effectLst/>
          </p:spPr>
          <p:txBody>
            <a:bodyPr wrap="square" lIns="0" tIns="0" rIns="0" bIns="0" numCol="1" anchor="ctr">
              <a:noAutofit/>
            </a:bodyPr>
            <a:lstStyle/>
            <a:p>
              <a:endParaRPr>
                <a:solidFill>
                  <a:schemeClr val="bg1"/>
                </a:solidFill>
              </a:endParaRPr>
            </a:p>
          </p:txBody>
        </p:sp>
        <p:sp>
          <p:nvSpPr>
            <p:cNvPr id="1378" name="Case studies"/>
            <p:cNvSpPr/>
            <p:nvPr/>
          </p:nvSpPr>
          <p:spPr>
            <a:xfrm>
              <a:off x="150971" y="37101"/>
              <a:ext cx="1840219" cy="37959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a:solidFill>
                    <a:srgbClr val="FFFFFF"/>
                  </a:solidFill>
                  <a:latin typeface="+mn-lt"/>
                  <a:ea typeface="+mn-ea"/>
                  <a:cs typeface="+mn-cs"/>
                  <a:sym typeface="DM Sans Regular"/>
                </a:defRPr>
              </a:lvl1pPr>
            </a:lstStyle>
            <a:p>
              <a:r>
                <a:rPr>
                  <a:solidFill>
                    <a:schemeClr val="bg1"/>
                  </a:solidFill>
                </a:rPr>
                <a:t>Case studies</a:t>
              </a:r>
            </a:p>
          </p:txBody>
        </p:sp>
      </p:grpSp>
      <p:grpSp>
        <p:nvGrpSpPr>
          <p:cNvPr id="1382" name="Group"/>
          <p:cNvGrpSpPr/>
          <p:nvPr/>
        </p:nvGrpSpPr>
        <p:grpSpPr>
          <a:xfrm>
            <a:off x="8488953" y="10964840"/>
            <a:ext cx="2085659" cy="479195"/>
            <a:chOff x="0" y="0"/>
            <a:chExt cx="2085658" cy="479194"/>
          </a:xfrm>
        </p:grpSpPr>
        <p:sp>
          <p:nvSpPr>
            <p:cNvPr id="1380" name="Rounded Rectangle"/>
            <p:cNvSpPr/>
            <p:nvPr/>
          </p:nvSpPr>
          <p:spPr>
            <a:xfrm>
              <a:off x="0" y="0"/>
              <a:ext cx="2085658" cy="479194"/>
            </a:xfrm>
            <a:prstGeom prst="roundRect">
              <a:avLst>
                <a:gd name="adj" fmla="val 50000"/>
              </a:avLst>
            </a:prstGeom>
            <a:solidFill>
              <a:schemeClr val="accent2"/>
            </a:solidFill>
            <a:ln w="12700" cap="flat">
              <a:noFill/>
              <a:miter lim="400000"/>
            </a:ln>
            <a:effectLst/>
          </p:spPr>
          <p:txBody>
            <a:bodyPr wrap="square" lIns="0" tIns="0" rIns="0" bIns="0" numCol="1" anchor="ctr">
              <a:noAutofit/>
            </a:bodyPr>
            <a:lstStyle/>
            <a:p>
              <a:endParaRPr>
                <a:solidFill>
                  <a:schemeClr val="bg1"/>
                </a:solidFill>
              </a:endParaRPr>
            </a:p>
          </p:txBody>
        </p:sp>
        <p:sp>
          <p:nvSpPr>
            <p:cNvPr id="1381" name="Case studies"/>
            <p:cNvSpPr/>
            <p:nvPr/>
          </p:nvSpPr>
          <p:spPr>
            <a:xfrm>
              <a:off x="122721" y="37101"/>
              <a:ext cx="1840216" cy="37959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a:solidFill>
                    <a:srgbClr val="FFFFFF"/>
                  </a:solidFill>
                  <a:latin typeface="+mn-lt"/>
                  <a:ea typeface="+mn-ea"/>
                  <a:cs typeface="+mn-cs"/>
                  <a:sym typeface="DM Sans Regular"/>
                </a:defRPr>
              </a:lvl1pPr>
            </a:lstStyle>
            <a:p>
              <a:r>
                <a:rPr>
                  <a:solidFill>
                    <a:schemeClr val="bg1"/>
                  </a:solidFill>
                </a:rPr>
                <a:t>Case studies</a:t>
              </a:r>
            </a:p>
          </p:txBody>
        </p:sp>
      </p:grpSp>
      <p:sp>
        <p:nvSpPr>
          <p:cNvPr id="1383" name="Rounded Rectangle"/>
          <p:cNvSpPr/>
          <p:nvPr/>
        </p:nvSpPr>
        <p:spPr>
          <a:xfrm>
            <a:off x="12320782" y="5105400"/>
            <a:ext cx="5081166" cy="7079777"/>
          </a:xfrm>
          <a:prstGeom prst="roundRect">
            <a:avLst>
              <a:gd name="adj" fmla="val 3749"/>
            </a:avLst>
          </a:prstGeom>
          <a:solidFill>
            <a:schemeClr val="accent5"/>
          </a:solidFill>
          <a:ln w="12700">
            <a:miter lim="400000"/>
          </a:ln>
        </p:spPr>
        <p:txBody>
          <a:bodyPr lIns="0" tIns="0" rIns="0" bIns="0" anchor="ctr"/>
          <a:lstStyle/>
          <a:p>
            <a:endParaRPr/>
          </a:p>
        </p:txBody>
      </p:sp>
      <p:sp>
        <p:nvSpPr>
          <p:cNvPr id="1384" name="Rounded Rectangle"/>
          <p:cNvSpPr/>
          <p:nvPr/>
        </p:nvSpPr>
        <p:spPr>
          <a:xfrm>
            <a:off x="12449978" y="5233005"/>
            <a:ext cx="4822772" cy="1537069"/>
          </a:xfrm>
          <a:prstGeom prst="roundRect">
            <a:avLst>
              <a:gd name="adj" fmla="val 7981"/>
            </a:avLst>
          </a:prstGeom>
          <a:solidFill>
            <a:schemeClr val="accent3"/>
          </a:solidFill>
          <a:ln w="12700">
            <a:miter lim="400000"/>
          </a:ln>
        </p:spPr>
        <p:txBody>
          <a:bodyPr lIns="0" tIns="0" rIns="0" bIns="0" anchor="ctr"/>
          <a:lstStyle/>
          <a:p>
            <a:endParaRPr>
              <a:solidFill>
                <a:schemeClr val="bg1"/>
              </a:solidFill>
            </a:endParaRPr>
          </a:p>
        </p:txBody>
      </p:sp>
      <p:sp>
        <p:nvSpPr>
          <p:cNvPr id="1385" name="Decision"/>
          <p:cNvSpPr txBox="1"/>
          <p:nvPr/>
        </p:nvSpPr>
        <p:spPr>
          <a:xfrm>
            <a:off x="12467118" y="5498238"/>
            <a:ext cx="4788492"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400">
                <a:solidFill>
                  <a:srgbClr val="FFFFFF"/>
                </a:solidFill>
                <a:latin typeface="+mn-lt"/>
                <a:ea typeface="+mn-ea"/>
                <a:cs typeface="+mn-cs"/>
                <a:sym typeface="DM Sans Regular"/>
              </a:defRPr>
            </a:lvl1pPr>
          </a:lstStyle>
          <a:p>
            <a:r>
              <a:rPr>
                <a:solidFill>
                  <a:schemeClr val="bg1"/>
                </a:solidFill>
              </a:rPr>
              <a:t>Decision</a:t>
            </a:r>
          </a:p>
        </p:txBody>
      </p:sp>
      <p:sp>
        <p:nvSpPr>
          <p:cNvPr id="1386" name="Click through rate, conversion"/>
          <p:cNvSpPr txBox="1"/>
          <p:nvPr/>
        </p:nvSpPr>
        <p:spPr>
          <a:xfrm>
            <a:off x="12467118" y="6006238"/>
            <a:ext cx="4788492"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a:solidFill>
                  <a:srgbClr val="FFFFFF"/>
                </a:solidFill>
                <a:latin typeface="+mn-lt"/>
                <a:ea typeface="+mn-ea"/>
                <a:cs typeface="+mn-cs"/>
                <a:sym typeface="DM Sans Regular"/>
              </a:defRPr>
            </a:lvl1pPr>
          </a:lstStyle>
          <a:p>
            <a:r>
              <a:rPr>
                <a:solidFill>
                  <a:schemeClr val="bg1"/>
                </a:solidFill>
              </a:rPr>
              <a:t>Click through rate, conversion</a:t>
            </a:r>
          </a:p>
        </p:txBody>
      </p:sp>
      <p:sp>
        <p:nvSpPr>
          <p:cNvPr id="1387" name="Circle"/>
          <p:cNvSpPr/>
          <p:nvPr/>
        </p:nvSpPr>
        <p:spPr>
          <a:xfrm>
            <a:off x="13839014" y="7134800"/>
            <a:ext cx="2044701" cy="2044701"/>
          </a:xfrm>
          <a:prstGeom prst="ellipse">
            <a:avLst/>
          </a:prstGeom>
          <a:solidFill>
            <a:schemeClr val="accent3">
              <a:alpha val="80000"/>
            </a:schemeClr>
          </a:solidFill>
          <a:ln w="12700">
            <a:miter lim="400000"/>
          </a:ln>
        </p:spPr>
        <p:txBody>
          <a:bodyPr lIns="0" tIns="0" rIns="0" bIns="0" anchor="ctr"/>
          <a:lstStyle/>
          <a:p>
            <a:endParaRPr>
              <a:solidFill>
                <a:schemeClr val="bg1"/>
              </a:solidFill>
            </a:endParaRPr>
          </a:p>
        </p:txBody>
      </p:sp>
      <p:sp>
        <p:nvSpPr>
          <p:cNvPr id="1388" name="Customer acquisition"/>
          <p:cNvSpPr txBox="1"/>
          <p:nvPr/>
        </p:nvSpPr>
        <p:spPr>
          <a:xfrm>
            <a:off x="13945122" y="8068631"/>
            <a:ext cx="1832486"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a:solidFill>
                  <a:srgbClr val="FFFFFF"/>
                </a:solidFill>
                <a:latin typeface="+mn-lt"/>
                <a:ea typeface="+mn-ea"/>
                <a:cs typeface="+mn-cs"/>
                <a:sym typeface="DM Sans Regular"/>
              </a:defRPr>
            </a:lvl1pPr>
          </a:lstStyle>
          <a:p>
            <a:r>
              <a:rPr>
                <a:solidFill>
                  <a:schemeClr val="bg1"/>
                </a:solidFill>
              </a:rPr>
              <a:t>Customer acquisition</a:t>
            </a:r>
          </a:p>
        </p:txBody>
      </p:sp>
      <p:grpSp>
        <p:nvGrpSpPr>
          <p:cNvPr id="1391" name="Group"/>
          <p:cNvGrpSpPr/>
          <p:nvPr/>
        </p:nvGrpSpPr>
        <p:grpSpPr>
          <a:xfrm>
            <a:off x="14121197" y="9571592"/>
            <a:ext cx="1516355" cy="479195"/>
            <a:chOff x="0" y="0"/>
            <a:chExt cx="1516353" cy="479194"/>
          </a:xfrm>
        </p:grpSpPr>
        <p:sp>
          <p:nvSpPr>
            <p:cNvPr id="1389" name="Rounded Rectangle"/>
            <p:cNvSpPr/>
            <p:nvPr/>
          </p:nvSpPr>
          <p:spPr>
            <a:xfrm>
              <a:off x="0" y="0"/>
              <a:ext cx="1516353" cy="479194"/>
            </a:xfrm>
            <a:prstGeom prst="roundRect">
              <a:avLst>
                <a:gd name="adj" fmla="val 50000"/>
              </a:avLst>
            </a:prstGeom>
            <a:solidFill>
              <a:schemeClr val="accent3"/>
            </a:solidFill>
            <a:ln w="12700" cap="flat">
              <a:noFill/>
              <a:miter lim="400000"/>
            </a:ln>
            <a:effectLst/>
          </p:spPr>
          <p:txBody>
            <a:bodyPr wrap="square" lIns="0" tIns="0" rIns="0" bIns="0" numCol="1" anchor="ctr">
              <a:noAutofit/>
            </a:bodyPr>
            <a:lstStyle/>
            <a:p>
              <a:endParaRPr>
                <a:solidFill>
                  <a:schemeClr val="bg1"/>
                </a:solidFill>
              </a:endParaRPr>
            </a:p>
          </p:txBody>
        </p:sp>
        <p:sp>
          <p:nvSpPr>
            <p:cNvPr id="1390" name="Demos"/>
            <p:cNvSpPr/>
            <p:nvPr/>
          </p:nvSpPr>
          <p:spPr>
            <a:xfrm>
              <a:off x="143271" y="37101"/>
              <a:ext cx="1229811" cy="37959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a:solidFill>
                    <a:srgbClr val="FFFFFF"/>
                  </a:solidFill>
                  <a:latin typeface="+mn-lt"/>
                  <a:ea typeface="+mn-ea"/>
                  <a:cs typeface="+mn-cs"/>
                  <a:sym typeface="DM Sans Regular"/>
                </a:defRPr>
              </a:lvl1pPr>
            </a:lstStyle>
            <a:p>
              <a:r>
                <a:rPr>
                  <a:solidFill>
                    <a:schemeClr val="bg1"/>
                  </a:solidFill>
                </a:rPr>
                <a:t>Demos</a:t>
              </a:r>
            </a:p>
          </p:txBody>
        </p:sp>
      </p:grpSp>
      <p:grpSp>
        <p:nvGrpSpPr>
          <p:cNvPr id="1394" name="Group"/>
          <p:cNvGrpSpPr/>
          <p:nvPr/>
        </p:nvGrpSpPr>
        <p:grpSpPr>
          <a:xfrm>
            <a:off x="11103831" y="10268216"/>
            <a:ext cx="3584056" cy="479195"/>
            <a:chOff x="-504352" y="0"/>
            <a:chExt cx="3584054" cy="479194"/>
          </a:xfrm>
        </p:grpSpPr>
        <p:sp>
          <p:nvSpPr>
            <p:cNvPr id="1392" name="Rounded Rectangle"/>
            <p:cNvSpPr/>
            <p:nvPr/>
          </p:nvSpPr>
          <p:spPr>
            <a:xfrm>
              <a:off x="-504352" y="0"/>
              <a:ext cx="3584054" cy="479194"/>
            </a:xfrm>
            <a:prstGeom prst="roundRect">
              <a:avLst>
                <a:gd name="adj" fmla="val 50000"/>
              </a:avLst>
            </a:prstGeom>
            <a:solidFill>
              <a:schemeClr val="accent3"/>
            </a:solidFill>
            <a:ln w="12700" cap="flat">
              <a:noFill/>
              <a:miter lim="400000"/>
            </a:ln>
            <a:effectLst/>
          </p:spPr>
          <p:txBody>
            <a:bodyPr wrap="square" lIns="0" tIns="0" rIns="0" bIns="0" numCol="1" anchor="ctr">
              <a:noAutofit/>
            </a:bodyPr>
            <a:lstStyle/>
            <a:p>
              <a:endParaRPr>
                <a:solidFill>
                  <a:schemeClr val="bg1"/>
                </a:solidFill>
              </a:endParaRPr>
            </a:p>
          </p:txBody>
        </p:sp>
        <p:sp>
          <p:nvSpPr>
            <p:cNvPr id="1393" name="Product comparison tools"/>
            <p:cNvSpPr txBox="1"/>
            <p:nvPr/>
          </p:nvSpPr>
          <p:spPr>
            <a:xfrm>
              <a:off x="-404651" y="37101"/>
              <a:ext cx="3384652" cy="37959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a:solidFill>
                    <a:srgbClr val="FFFFFF"/>
                  </a:solidFill>
                  <a:latin typeface="+mn-lt"/>
                  <a:ea typeface="+mn-ea"/>
                  <a:cs typeface="+mn-cs"/>
                  <a:sym typeface="DM Sans Regular"/>
                </a:defRPr>
              </a:lvl1pPr>
            </a:lstStyle>
            <a:p>
              <a:r>
                <a:rPr>
                  <a:solidFill>
                    <a:schemeClr val="bg1"/>
                  </a:solidFill>
                </a:rPr>
                <a:t>Product comparison tools</a:t>
              </a:r>
            </a:p>
          </p:txBody>
        </p:sp>
      </p:grpSp>
      <p:sp>
        <p:nvSpPr>
          <p:cNvPr id="1395" name="Rounded Rectangle"/>
          <p:cNvSpPr/>
          <p:nvPr/>
        </p:nvSpPr>
        <p:spPr>
          <a:xfrm>
            <a:off x="17668372" y="5105400"/>
            <a:ext cx="5081166" cy="7079777"/>
          </a:xfrm>
          <a:prstGeom prst="roundRect">
            <a:avLst>
              <a:gd name="adj" fmla="val 3749"/>
            </a:avLst>
          </a:prstGeom>
          <a:solidFill>
            <a:schemeClr val="accent5"/>
          </a:solidFill>
          <a:ln w="12700">
            <a:miter lim="400000"/>
          </a:ln>
        </p:spPr>
        <p:txBody>
          <a:bodyPr lIns="0" tIns="0" rIns="0" bIns="0" anchor="ctr"/>
          <a:lstStyle/>
          <a:p>
            <a:endParaRPr/>
          </a:p>
        </p:txBody>
      </p:sp>
      <p:sp>
        <p:nvSpPr>
          <p:cNvPr id="1396" name="Rounded Rectangle"/>
          <p:cNvSpPr/>
          <p:nvPr/>
        </p:nvSpPr>
        <p:spPr>
          <a:xfrm>
            <a:off x="17797569" y="5233005"/>
            <a:ext cx="4822771" cy="1537069"/>
          </a:xfrm>
          <a:prstGeom prst="roundRect">
            <a:avLst>
              <a:gd name="adj" fmla="val 7981"/>
            </a:avLst>
          </a:prstGeom>
          <a:solidFill>
            <a:schemeClr val="accent4"/>
          </a:solidFill>
          <a:ln w="12700">
            <a:miter lim="400000"/>
          </a:ln>
        </p:spPr>
        <p:txBody>
          <a:bodyPr lIns="0" tIns="0" rIns="0" bIns="0" anchor="ctr"/>
          <a:lstStyle/>
          <a:p>
            <a:endParaRPr>
              <a:solidFill>
                <a:schemeClr val="bg1"/>
              </a:solidFill>
            </a:endParaRPr>
          </a:p>
        </p:txBody>
      </p:sp>
      <p:sp>
        <p:nvSpPr>
          <p:cNvPr id="1397" name="Brand advocacy"/>
          <p:cNvSpPr txBox="1"/>
          <p:nvPr/>
        </p:nvSpPr>
        <p:spPr>
          <a:xfrm>
            <a:off x="17814709" y="5498238"/>
            <a:ext cx="4788492"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400">
                <a:solidFill>
                  <a:srgbClr val="FFFFFF"/>
                </a:solidFill>
                <a:latin typeface="+mn-lt"/>
                <a:ea typeface="+mn-ea"/>
                <a:cs typeface="+mn-cs"/>
                <a:sym typeface="DM Sans Regular"/>
              </a:defRPr>
            </a:lvl1pPr>
          </a:lstStyle>
          <a:p>
            <a:r>
              <a:rPr>
                <a:solidFill>
                  <a:schemeClr val="bg1"/>
                </a:solidFill>
              </a:rPr>
              <a:t>Brand advocacy</a:t>
            </a:r>
          </a:p>
        </p:txBody>
      </p:sp>
      <p:sp>
        <p:nvSpPr>
          <p:cNvPr id="1398" name="Social influence referral, share of voice"/>
          <p:cNvSpPr txBox="1"/>
          <p:nvPr/>
        </p:nvSpPr>
        <p:spPr>
          <a:xfrm>
            <a:off x="17814709" y="6006238"/>
            <a:ext cx="4788492" cy="3795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a:solidFill>
                  <a:srgbClr val="FFFFFF"/>
                </a:solidFill>
                <a:latin typeface="+mn-lt"/>
                <a:ea typeface="+mn-ea"/>
                <a:cs typeface="+mn-cs"/>
                <a:sym typeface="DM Sans Regular"/>
              </a:defRPr>
            </a:lvl1pPr>
          </a:lstStyle>
          <a:p>
            <a:r>
              <a:rPr>
                <a:solidFill>
                  <a:schemeClr val="bg1"/>
                </a:solidFill>
              </a:rPr>
              <a:t>Social influence referral, share of voice</a:t>
            </a:r>
          </a:p>
        </p:txBody>
      </p:sp>
      <p:sp>
        <p:nvSpPr>
          <p:cNvPr id="1399" name="Circle"/>
          <p:cNvSpPr/>
          <p:nvPr/>
        </p:nvSpPr>
        <p:spPr>
          <a:xfrm>
            <a:off x="19186604" y="7134800"/>
            <a:ext cx="2044701" cy="2044701"/>
          </a:xfrm>
          <a:prstGeom prst="ellipse">
            <a:avLst/>
          </a:prstGeom>
          <a:solidFill>
            <a:schemeClr val="accent4">
              <a:alpha val="80000"/>
            </a:schemeClr>
          </a:solidFill>
          <a:ln w="12700">
            <a:miter lim="400000"/>
          </a:ln>
        </p:spPr>
        <p:txBody>
          <a:bodyPr lIns="0" tIns="0" rIns="0" bIns="0" anchor="ctr"/>
          <a:lstStyle/>
          <a:p>
            <a:endParaRPr>
              <a:solidFill>
                <a:schemeClr val="bg1"/>
              </a:solidFill>
            </a:endParaRPr>
          </a:p>
        </p:txBody>
      </p:sp>
      <p:sp>
        <p:nvSpPr>
          <p:cNvPr id="1400" name="Brand advocacy"/>
          <p:cNvSpPr txBox="1"/>
          <p:nvPr/>
        </p:nvSpPr>
        <p:spPr>
          <a:xfrm>
            <a:off x="19528142" y="8068631"/>
            <a:ext cx="1361625"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1800">
                <a:solidFill>
                  <a:srgbClr val="FFFFFF"/>
                </a:solidFill>
                <a:latin typeface="+mn-lt"/>
                <a:ea typeface="+mn-ea"/>
                <a:cs typeface="+mn-cs"/>
                <a:sym typeface="DM Sans Regular"/>
              </a:defRPr>
            </a:lvl1pPr>
          </a:lstStyle>
          <a:p>
            <a:r>
              <a:rPr>
                <a:solidFill>
                  <a:schemeClr val="bg1"/>
                </a:solidFill>
              </a:rPr>
              <a:t>Brand advocacy</a:t>
            </a:r>
          </a:p>
        </p:txBody>
      </p:sp>
      <p:grpSp>
        <p:nvGrpSpPr>
          <p:cNvPr id="1403" name="Group"/>
          <p:cNvGrpSpPr/>
          <p:nvPr/>
        </p:nvGrpSpPr>
        <p:grpSpPr>
          <a:xfrm>
            <a:off x="19468787" y="9571592"/>
            <a:ext cx="1516355" cy="479195"/>
            <a:chOff x="0" y="0"/>
            <a:chExt cx="1516353" cy="479194"/>
          </a:xfrm>
        </p:grpSpPr>
        <p:sp>
          <p:nvSpPr>
            <p:cNvPr id="1401" name="Rounded Rectangle"/>
            <p:cNvSpPr/>
            <p:nvPr/>
          </p:nvSpPr>
          <p:spPr>
            <a:xfrm>
              <a:off x="0" y="0"/>
              <a:ext cx="1516353" cy="479194"/>
            </a:xfrm>
            <a:prstGeom prst="roundRect">
              <a:avLst>
                <a:gd name="adj" fmla="val 50000"/>
              </a:avLst>
            </a:prstGeom>
            <a:solidFill>
              <a:schemeClr val="accent4"/>
            </a:solidFill>
            <a:ln w="12700" cap="flat">
              <a:noFill/>
              <a:miter lim="400000"/>
            </a:ln>
            <a:effectLst/>
          </p:spPr>
          <p:txBody>
            <a:bodyPr wrap="square" lIns="0" tIns="0" rIns="0" bIns="0" numCol="1" anchor="ctr">
              <a:noAutofit/>
            </a:bodyPr>
            <a:lstStyle/>
            <a:p>
              <a:endParaRPr>
                <a:solidFill>
                  <a:schemeClr val="bg1"/>
                </a:solidFill>
              </a:endParaRPr>
            </a:p>
          </p:txBody>
        </p:sp>
        <p:sp>
          <p:nvSpPr>
            <p:cNvPr id="1402" name="Blogs"/>
            <p:cNvSpPr/>
            <p:nvPr/>
          </p:nvSpPr>
          <p:spPr>
            <a:xfrm>
              <a:off x="143271" y="37101"/>
              <a:ext cx="1229811" cy="37959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a:solidFill>
                    <a:srgbClr val="FFFFFF"/>
                  </a:solidFill>
                  <a:latin typeface="+mn-lt"/>
                  <a:ea typeface="+mn-ea"/>
                  <a:cs typeface="+mn-cs"/>
                  <a:sym typeface="DM Sans Regular"/>
                </a:defRPr>
              </a:lvl1pPr>
            </a:lstStyle>
            <a:p>
              <a:r>
                <a:rPr>
                  <a:solidFill>
                    <a:schemeClr val="bg1"/>
                  </a:solidFill>
                </a:rPr>
                <a:t>Blogs</a:t>
              </a:r>
            </a:p>
          </p:txBody>
        </p:sp>
      </p:grpSp>
      <p:grpSp>
        <p:nvGrpSpPr>
          <p:cNvPr id="1406" name="Group"/>
          <p:cNvGrpSpPr/>
          <p:nvPr/>
        </p:nvGrpSpPr>
        <p:grpSpPr>
          <a:xfrm>
            <a:off x="19155883" y="10268216"/>
            <a:ext cx="2142163" cy="479195"/>
            <a:chOff x="0" y="0"/>
            <a:chExt cx="2142161" cy="479194"/>
          </a:xfrm>
        </p:grpSpPr>
        <p:sp>
          <p:nvSpPr>
            <p:cNvPr id="1404" name="Rounded Rectangle"/>
            <p:cNvSpPr/>
            <p:nvPr/>
          </p:nvSpPr>
          <p:spPr>
            <a:xfrm>
              <a:off x="0" y="0"/>
              <a:ext cx="2142161" cy="479194"/>
            </a:xfrm>
            <a:prstGeom prst="roundRect">
              <a:avLst>
                <a:gd name="adj" fmla="val 50000"/>
              </a:avLst>
            </a:prstGeom>
            <a:solidFill>
              <a:schemeClr val="accent4"/>
            </a:solidFill>
            <a:ln w="12700" cap="flat">
              <a:noFill/>
              <a:miter lim="400000"/>
            </a:ln>
            <a:effectLst/>
          </p:spPr>
          <p:txBody>
            <a:bodyPr wrap="square" lIns="0" tIns="0" rIns="0" bIns="0" numCol="1" anchor="ctr">
              <a:noAutofit/>
            </a:bodyPr>
            <a:lstStyle/>
            <a:p>
              <a:endParaRPr>
                <a:solidFill>
                  <a:schemeClr val="bg1"/>
                </a:solidFill>
              </a:endParaRPr>
            </a:p>
          </p:txBody>
        </p:sp>
        <p:sp>
          <p:nvSpPr>
            <p:cNvPr id="1405" name="Online forums"/>
            <p:cNvSpPr/>
            <p:nvPr/>
          </p:nvSpPr>
          <p:spPr>
            <a:xfrm>
              <a:off x="150971" y="37101"/>
              <a:ext cx="1840219" cy="37959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a:solidFill>
                    <a:srgbClr val="FFFFFF"/>
                  </a:solidFill>
                  <a:latin typeface="+mn-lt"/>
                  <a:ea typeface="+mn-ea"/>
                  <a:cs typeface="+mn-cs"/>
                  <a:sym typeface="DM Sans Regular"/>
                </a:defRPr>
              </a:lvl1pPr>
            </a:lstStyle>
            <a:p>
              <a:r>
                <a:rPr>
                  <a:solidFill>
                    <a:schemeClr val="bg1"/>
                  </a:solidFill>
                </a:rPr>
                <a:t>Online forums</a:t>
              </a:r>
            </a:p>
          </p:txBody>
        </p:sp>
      </p:grpSp>
      <p:grpSp>
        <p:nvGrpSpPr>
          <p:cNvPr id="1409" name="Group"/>
          <p:cNvGrpSpPr/>
          <p:nvPr/>
        </p:nvGrpSpPr>
        <p:grpSpPr>
          <a:xfrm>
            <a:off x="18802745" y="10964840"/>
            <a:ext cx="2848437" cy="479195"/>
            <a:chOff x="-136543" y="0"/>
            <a:chExt cx="2848436" cy="479194"/>
          </a:xfrm>
        </p:grpSpPr>
        <p:sp>
          <p:nvSpPr>
            <p:cNvPr id="1407" name="Rounded Rectangle"/>
            <p:cNvSpPr/>
            <p:nvPr/>
          </p:nvSpPr>
          <p:spPr>
            <a:xfrm>
              <a:off x="-136543" y="0"/>
              <a:ext cx="2848436" cy="479194"/>
            </a:xfrm>
            <a:prstGeom prst="roundRect">
              <a:avLst>
                <a:gd name="adj" fmla="val 50000"/>
              </a:avLst>
            </a:prstGeom>
            <a:solidFill>
              <a:schemeClr val="accent4"/>
            </a:solidFill>
            <a:ln w="12700" cap="flat">
              <a:noFill/>
              <a:miter lim="400000"/>
            </a:ln>
            <a:effectLst/>
          </p:spPr>
          <p:txBody>
            <a:bodyPr wrap="square" lIns="0" tIns="0" rIns="0" bIns="0" numCol="1" anchor="ctr">
              <a:noAutofit/>
            </a:bodyPr>
            <a:lstStyle/>
            <a:p>
              <a:endParaRPr>
                <a:solidFill>
                  <a:schemeClr val="bg1"/>
                </a:solidFill>
              </a:endParaRPr>
            </a:p>
          </p:txBody>
        </p:sp>
        <p:sp>
          <p:nvSpPr>
            <p:cNvPr id="1408" name="Education webinar"/>
            <p:cNvSpPr txBox="1"/>
            <p:nvPr/>
          </p:nvSpPr>
          <p:spPr>
            <a:xfrm>
              <a:off x="32723" y="37101"/>
              <a:ext cx="2509904" cy="37959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a:solidFill>
                    <a:srgbClr val="FFFFFF"/>
                  </a:solidFill>
                  <a:latin typeface="+mn-lt"/>
                  <a:ea typeface="+mn-ea"/>
                  <a:cs typeface="+mn-cs"/>
                  <a:sym typeface="DM Sans Regular"/>
                </a:defRPr>
              </a:lvl1pPr>
            </a:lstStyle>
            <a:p>
              <a:r>
                <a:rPr>
                  <a:solidFill>
                    <a:schemeClr val="bg1"/>
                  </a:solidFill>
                </a:rPr>
                <a:t>Education webinar</a:t>
              </a:r>
            </a:p>
          </p:txBody>
        </p:sp>
      </p:grpSp>
      <p:grpSp>
        <p:nvGrpSpPr>
          <p:cNvPr id="1412" name="Group"/>
          <p:cNvGrpSpPr/>
          <p:nvPr/>
        </p:nvGrpSpPr>
        <p:grpSpPr>
          <a:xfrm>
            <a:off x="16463811" y="10967881"/>
            <a:ext cx="2085659" cy="479195"/>
            <a:chOff x="0" y="0"/>
            <a:chExt cx="2085658" cy="479194"/>
          </a:xfrm>
        </p:grpSpPr>
        <p:sp>
          <p:nvSpPr>
            <p:cNvPr id="1410" name="Rounded Rectangle"/>
            <p:cNvSpPr/>
            <p:nvPr/>
          </p:nvSpPr>
          <p:spPr>
            <a:xfrm>
              <a:off x="0" y="0"/>
              <a:ext cx="2085658" cy="479194"/>
            </a:xfrm>
            <a:prstGeom prst="roundRect">
              <a:avLst>
                <a:gd name="adj" fmla="val 50000"/>
              </a:avLst>
            </a:prstGeom>
            <a:solidFill>
              <a:schemeClr val="accent4"/>
            </a:solidFill>
            <a:ln w="12700" cap="flat">
              <a:noFill/>
              <a:miter lim="400000"/>
            </a:ln>
            <a:effectLst/>
          </p:spPr>
          <p:txBody>
            <a:bodyPr wrap="square" lIns="0" tIns="0" rIns="0" bIns="0" numCol="1" anchor="ctr">
              <a:noAutofit/>
            </a:bodyPr>
            <a:lstStyle/>
            <a:p>
              <a:endParaRPr>
                <a:solidFill>
                  <a:schemeClr val="bg1"/>
                </a:solidFill>
              </a:endParaRPr>
            </a:p>
          </p:txBody>
        </p:sp>
        <p:sp>
          <p:nvSpPr>
            <p:cNvPr id="1411" name="Tutorials"/>
            <p:cNvSpPr/>
            <p:nvPr/>
          </p:nvSpPr>
          <p:spPr>
            <a:xfrm>
              <a:off x="122721" y="37101"/>
              <a:ext cx="1840216" cy="37959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a:solidFill>
                    <a:srgbClr val="FFFFFF"/>
                  </a:solidFill>
                  <a:latin typeface="+mn-lt"/>
                  <a:ea typeface="+mn-ea"/>
                  <a:cs typeface="+mn-cs"/>
                  <a:sym typeface="DM Sans Regular"/>
                </a:defRPr>
              </a:lvl1pPr>
            </a:lstStyle>
            <a:p>
              <a:r>
                <a:rPr>
                  <a:solidFill>
                    <a:schemeClr val="bg1"/>
                  </a:solidFill>
                </a:rPr>
                <a:t>Tutorials</a:t>
              </a:r>
            </a:p>
          </p:txBody>
        </p:sp>
      </p:grpSp>
      <p:grpSp>
        <p:nvGrpSpPr>
          <p:cNvPr id="1415" name="Group"/>
          <p:cNvGrpSpPr/>
          <p:nvPr/>
        </p:nvGrpSpPr>
        <p:grpSpPr>
          <a:xfrm>
            <a:off x="11153069" y="10967881"/>
            <a:ext cx="2010322" cy="479195"/>
            <a:chOff x="0" y="0"/>
            <a:chExt cx="2010321" cy="479194"/>
          </a:xfrm>
        </p:grpSpPr>
        <p:sp>
          <p:nvSpPr>
            <p:cNvPr id="1413" name="Rounded Rectangle"/>
            <p:cNvSpPr/>
            <p:nvPr/>
          </p:nvSpPr>
          <p:spPr>
            <a:xfrm>
              <a:off x="0" y="0"/>
              <a:ext cx="2010321" cy="479194"/>
            </a:xfrm>
            <a:prstGeom prst="roundRect">
              <a:avLst>
                <a:gd name="adj" fmla="val 50000"/>
              </a:avLst>
            </a:prstGeom>
            <a:solidFill>
              <a:schemeClr val="accent2"/>
            </a:solidFill>
            <a:ln w="12700" cap="flat">
              <a:noFill/>
              <a:miter lim="400000"/>
            </a:ln>
            <a:effectLst/>
          </p:spPr>
          <p:txBody>
            <a:bodyPr wrap="square" lIns="0" tIns="0" rIns="0" bIns="0" numCol="1" anchor="ctr">
              <a:noAutofit/>
            </a:bodyPr>
            <a:lstStyle/>
            <a:p>
              <a:endParaRPr>
                <a:solidFill>
                  <a:schemeClr val="bg1"/>
                </a:solidFill>
              </a:endParaRPr>
            </a:p>
          </p:txBody>
        </p:sp>
        <p:sp>
          <p:nvSpPr>
            <p:cNvPr id="1414" name="Testimonials"/>
            <p:cNvSpPr txBox="1"/>
            <p:nvPr/>
          </p:nvSpPr>
          <p:spPr>
            <a:xfrm>
              <a:off x="113302" y="37101"/>
              <a:ext cx="1783716" cy="37959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a:solidFill>
                    <a:srgbClr val="FFFFFF"/>
                  </a:solidFill>
                  <a:latin typeface="+mn-lt"/>
                  <a:ea typeface="+mn-ea"/>
                  <a:cs typeface="+mn-cs"/>
                  <a:sym typeface="DM Sans Regular"/>
                </a:defRPr>
              </a:lvl1pPr>
            </a:lstStyle>
            <a:p>
              <a:r>
                <a:rPr>
                  <a:solidFill>
                    <a:schemeClr val="bg1"/>
                  </a:solidFill>
                </a:rPr>
                <a:t>Testimonials</a:t>
              </a:r>
            </a:p>
          </p:txBody>
        </p:sp>
      </p:grpSp>
      <p:grpSp>
        <p:nvGrpSpPr>
          <p:cNvPr id="1418" name="Group"/>
          <p:cNvGrpSpPr/>
          <p:nvPr/>
        </p:nvGrpSpPr>
        <p:grpSpPr>
          <a:xfrm>
            <a:off x="5686812" y="10967881"/>
            <a:ext cx="2292838" cy="479195"/>
            <a:chOff x="0" y="0"/>
            <a:chExt cx="2292836" cy="479194"/>
          </a:xfrm>
        </p:grpSpPr>
        <p:sp>
          <p:nvSpPr>
            <p:cNvPr id="1416" name="Rounded Rectangle"/>
            <p:cNvSpPr/>
            <p:nvPr/>
          </p:nvSpPr>
          <p:spPr>
            <a:xfrm>
              <a:off x="0" y="0"/>
              <a:ext cx="2292836" cy="479194"/>
            </a:xfrm>
            <a:prstGeom prst="roundRect">
              <a:avLst>
                <a:gd name="adj" fmla="val 50000"/>
              </a:avLst>
            </a:prstGeom>
            <a:solidFill>
              <a:schemeClr val="accent1"/>
            </a:solidFill>
            <a:ln w="12700" cap="flat">
              <a:noFill/>
              <a:miter lim="400000"/>
            </a:ln>
            <a:effectLst/>
          </p:spPr>
          <p:txBody>
            <a:bodyPr wrap="square" lIns="0" tIns="0" rIns="0" bIns="0" numCol="1" anchor="ctr">
              <a:noAutofit/>
            </a:bodyPr>
            <a:lstStyle/>
            <a:p>
              <a:endParaRPr>
                <a:solidFill>
                  <a:schemeClr val="bg1"/>
                </a:solidFill>
              </a:endParaRPr>
            </a:p>
          </p:txBody>
        </p:sp>
        <p:sp>
          <p:nvSpPr>
            <p:cNvPr id="1417" name="Industry articles"/>
            <p:cNvSpPr/>
            <p:nvPr/>
          </p:nvSpPr>
          <p:spPr>
            <a:xfrm>
              <a:off x="75633" y="37101"/>
              <a:ext cx="2141569" cy="37959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800">
                  <a:solidFill>
                    <a:srgbClr val="FFFFFF"/>
                  </a:solidFill>
                  <a:latin typeface="+mn-lt"/>
                  <a:ea typeface="+mn-ea"/>
                  <a:cs typeface="+mn-cs"/>
                  <a:sym typeface="DM Sans Regular"/>
                </a:defRPr>
              </a:lvl1pPr>
            </a:lstStyle>
            <a:p>
              <a:r>
                <a:rPr>
                  <a:solidFill>
                    <a:schemeClr val="bg1"/>
                  </a:solidFill>
                </a:rPr>
                <a:t>Industry articles</a:t>
              </a:r>
            </a:p>
          </p:txBody>
        </p:sp>
      </p:grpSp>
      <p:sp>
        <p:nvSpPr>
          <p:cNvPr id="1419" name="Freeform 566"/>
          <p:cNvSpPr/>
          <p:nvPr/>
        </p:nvSpPr>
        <p:spPr>
          <a:xfrm>
            <a:off x="9323471" y="7549013"/>
            <a:ext cx="387046" cy="42514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6064"/>
                </a:lnTo>
                <a:cubicBezTo>
                  <a:pt x="0" y="17494"/>
                  <a:pt x="1191" y="18674"/>
                  <a:pt x="2722" y="18814"/>
                </a:cubicBezTo>
                <a:lnTo>
                  <a:pt x="2722" y="1393"/>
                </a:lnTo>
                <a:lnTo>
                  <a:pt x="17328" y="1393"/>
                </a:lnTo>
                <a:lnTo>
                  <a:pt x="17328" y="0"/>
                </a:lnTo>
                <a:lnTo>
                  <a:pt x="0" y="0"/>
                </a:lnTo>
                <a:close/>
                <a:moveTo>
                  <a:pt x="4252" y="2768"/>
                </a:moveTo>
                <a:lnTo>
                  <a:pt x="4252" y="18832"/>
                </a:lnTo>
                <a:cubicBezTo>
                  <a:pt x="4252" y="20355"/>
                  <a:pt x="5619" y="21600"/>
                  <a:pt x="7293" y="21600"/>
                </a:cubicBezTo>
                <a:lnTo>
                  <a:pt x="15201" y="21600"/>
                </a:lnTo>
                <a:lnTo>
                  <a:pt x="15201" y="18561"/>
                </a:lnTo>
                <a:cubicBezTo>
                  <a:pt x="15201" y="17037"/>
                  <a:pt x="16568" y="15793"/>
                  <a:pt x="18242" y="15793"/>
                </a:cubicBezTo>
                <a:lnTo>
                  <a:pt x="21600" y="15793"/>
                </a:lnTo>
                <a:lnTo>
                  <a:pt x="21600" y="2768"/>
                </a:lnTo>
                <a:lnTo>
                  <a:pt x="4252" y="2768"/>
                </a:lnTo>
                <a:close/>
                <a:moveTo>
                  <a:pt x="7909" y="5952"/>
                </a:moveTo>
                <a:lnTo>
                  <a:pt x="17944" y="5952"/>
                </a:lnTo>
                <a:lnTo>
                  <a:pt x="17944" y="7345"/>
                </a:lnTo>
                <a:lnTo>
                  <a:pt x="7909" y="7345"/>
                </a:lnTo>
                <a:lnTo>
                  <a:pt x="7909" y="5952"/>
                </a:lnTo>
                <a:close/>
                <a:moveTo>
                  <a:pt x="7909" y="9280"/>
                </a:moveTo>
                <a:lnTo>
                  <a:pt x="17944" y="9280"/>
                </a:lnTo>
                <a:lnTo>
                  <a:pt x="17944" y="10655"/>
                </a:lnTo>
                <a:lnTo>
                  <a:pt x="7909" y="10655"/>
                </a:lnTo>
                <a:lnTo>
                  <a:pt x="7909" y="9280"/>
                </a:lnTo>
                <a:close/>
                <a:moveTo>
                  <a:pt x="7909" y="12609"/>
                </a:moveTo>
                <a:lnTo>
                  <a:pt x="13373" y="12609"/>
                </a:lnTo>
                <a:lnTo>
                  <a:pt x="13373" y="13984"/>
                </a:lnTo>
                <a:lnTo>
                  <a:pt x="7909" y="13984"/>
                </a:lnTo>
                <a:lnTo>
                  <a:pt x="7909" y="12609"/>
                </a:lnTo>
                <a:close/>
                <a:moveTo>
                  <a:pt x="18242" y="17168"/>
                </a:moveTo>
                <a:cubicBezTo>
                  <a:pt x="17403" y="17168"/>
                  <a:pt x="16732" y="17797"/>
                  <a:pt x="16732" y="18561"/>
                </a:cubicBezTo>
                <a:lnTo>
                  <a:pt x="16732" y="21600"/>
                </a:lnTo>
                <a:lnTo>
                  <a:pt x="21600" y="17168"/>
                </a:lnTo>
                <a:lnTo>
                  <a:pt x="18242" y="17168"/>
                </a:lnTo>
                <a:close/>
              </a:path>
            </a:pathLst>
          </a:custGeom>
          <a:solidFill>
            <a:srgbClr val="FFFFFF"/>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solidFill>
                <a:schemeClr val="bg1"/>
              </a:solidFill>
            </a:endParaRPr>
          </a:p>
        </p:txBody>
      </p:sp>
      <p:sp>
        <p:nvSpPr>
          <p:cNvPr id="1420" name="Freeform 680"/>
          <p:cNvSpPr/>
          <p:nvPr/>
        </p:nvSpPr>
        <p:spPr>
          <a:xfrm>
            <a:off x="14658957" y="7551634"/>
            <a:ext cx="431557" cy="41990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737" y="0"/>
                  <a:pt x="5249" y="2556"/>
                  <a:pt x="5249" y="5705"/>
                </a:cubicBezTo>
                <a:cubicBezTo>
                  <a:pt x="5250" y="8853"/>
                  <a:pt x="7737" y="11409"/>
                  <a:pt x="10800" y="11409"/>
                </a:cubicBezTo>
                <a:cubicBezTo>
                  <a:pt x="13863" y="11409"/>
                  <a:pt x="16332" y="8853"/>
                  <a:pt x="16332" y="5705"/>
                </a:cubicBezTo>
                <a:cubicBezTo>
                  <a:pt x="16332" y="2556"/>
                  <a:pt x="13863" y="0"/>
                  <a:pt x="10800" y="0"/>
                </a:cubicBezTo>
                <a:close/>
                <a:moveTo>
                  <a:pt x="7300" y="12898"/>
                </a:moveTo>
                <a:cubicBezTo>
                  <a:pt x="3371" y="12898"/>
                  <a:pt x="134" y="14771"/>
                  <a:pt x="0" y="17094"/>
                </a:cubicBezTo>
                <a:lnTo>
                  <a:pt x="0" y="21600"/>
                </a:lnTo>
                <a:lnTo>
                  <a:pt x="8655" y="21600"/>
                </a:lnTo>
                <a:lnTo>
                  <a:pt x="9916" y="17694"/>
                </a:lnTo>
                <a:lnTo>
                  <a:pt x="8166" y="15006"/>
                </a:lnTo>
                <a:lnTo>
                  <a:pt x="13415" y="15006"/>
                </a:lnTo>
                <a:lnTo>
                  <a:pt x="11666" y="17694"/>
                </a:lnTo>
                <a:lnTo>
                  <a:pt x="12926" y="21600"/>
                </a:lnTo>
                <a:lnTo>
                  <a:pt x="21600" y="21600"/>
                </a:lnTo>
                <a:lnTo>
                  <a:pt x="21581" y="17094"/>
                </a:lnTo>
                <a:cubicBezTo>
                  <a:pt x="21447" y="14771"/>
                  <a:pt x="18229" y="12898"/>
                  <a:pt x="14300" y="12898"/>
                </a:cubicBezTo>
                <a:lnTo>
                  <a:pt x="7300" y="12898"/>
                </a:lnTo>
                <a:close/>
              </a:path>
            </a:pathLst>
          </a:custGeom>
          <a:solidFill>
            <a:srgbClr val="FFFFFF"/>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solidFill>
                <a:schemeClr val="bg1"/>
              </a:solidFill>
            </a:endParaRPr>
          </a:p>
        </p:txBody>
      </p:sp>
      <p:sp>
        <p:nvSpPr>
          <p:cNvPr id="1421" name="Freeform 753"/>
          <p:cNvSpPr/>
          <p:nvPr/>
        </p:nvSpPr>
        <p:spPr>
          <a:xfrm>
            <a:off x="19986318" y="7570093"/>
            <a:ext cx="473869" cy="382986"/>
          </a:xfrm>
          <a:custGeom>
            <a:avLst/>
            <a:gdLst/>
            <a:ahLst/>
            <a:cxnLst>
              <a:cxn ang="0">
                <a:pos x="wd2" y="hd2"/>
              </a:cxn>
              <a:cxn ang="5400000">
                <a:pos x="wd2" y="hd2"/>
              </a:cxn>
              <a:cxn ang="10800000">
                <a:pos x="wd2" y="hd2"/>
              </a:cxn>
              <a:cxn ang="16200000">
                <a:pos x="wd2" y="hd2"/>
              </a:cxn>
            </a:cxnLst>
            <a:rect l="0" t="0" r="r" b="b"/>
            <a:pathLst>
              <a:path w="21600" h="21600" extrusionOk="0">
                <a:moveTo>
                  <a:pt x="4975" y="0"/>
                </a:moveTo>
                <a:lnTo>
                  <a:pt x="0" y="7207"/>
                </a:lnTo>
                <a:lnTo>
                  <a:pt x="10800" y="21600"/>
                </a:lnTo>
                <a:lnTo>
                  <a:pt x="21600" y="7207"/>
                </a:lnTo>
                <a:lnTo>
                  <a:pt x="16607" y="0"/>
                </a:lnTo>
                <a:lnTo>
                  <a:pt x="4975" y="0"/>
                </a:lnTo>
                <a:close/>
                <a:moveTo>
                  <a:pt x="7652" y="1724"/>
                </a:moveTo>
                <a:lnTo>
                  <a:pt x="9208" y="1724"/>
                </a:lnTo>
                <a:lnTo>
                  <a:pt x="7236" y="6357"/>
                </a:lnTo>
                <a:lnTo>
                  <a:pt x="14291" y="6357"/>
                </a:lnTo>
                <a:lnTo>
                  <a:pt x="12084" y="1724"/>
                </a:lnTo>
                <a:lnTo>
                  <a:pt x="13694" y="1724"/>
                </a:lnTo>
                <a:lnTo>
                  <a:pt x="15902" y="6357"/>
                </a:lnTo>
                <a:lnTo>
                  <a:pt x="19176" y="6357"/>
                </a:lnTo>
                <a:lnTo>
                  <a:pt x="19737" y="7163"/>
                </a:lnTo>
                <a:lnTo>
                  <a:pt x="19067" y="8058"/>
                </a:lnTo>
                <a:lnTo>
                  <a:pt x="15630" y="8058"/>
                </a:lnTo>
                <a:lnTo>
                  <a:pt x="10800" y="18914"/>
                </a:lnTo>
                <a:lnTo>
                  <a:pt x="5952" y="8058"/>
                </a:lnTo>
                <a:lnTo>
                  <a:pt x="2533" y="8058"/>
                </a:lnTo>
                <a:lnTo>
                  <a:pt x="1845" y="7163"/>
                </a:lnTo>
                <a:lnTo>
                  <a:pt x="2406" y="6357"/>
                </a:lnTo>
                <a:lnTo>
                  <a:pt x="5662" y="6357"/>
                </a:lnTo>
                <a:lnTo>
                  <a:pt x="7652" y="1724"/>
                </a:lnTo>
                <a:close/>
                <a:moveTo>
                  <a:pt x="7544" y="8058"/>
                </a:moveTo>
                <a:lnTo>
                  <a:pt x="10800" y="15377"/>
                </a:lnTo>
                <a:lnTo>
                  <a:pt x="14056" y="8058"/>
                </a:lnTo>
                <a:lnTo>
                  <a:pt x="7544" y="8058"/>
                </a:lnTo>
                <a:close/>
              </a:path>
            </a:pathLst>
          </a:custGeom>
          <a:solidFill>
            <a:srgbClr val="FFFFFF"/>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solidFill>
                <a:schemeClr val="bg1"/>
              </a:solidFill>
            </a:endParaRPr>
          </a:p>
        </p:txBody>
      </p:sp>
    </p:spTree>
  </p:cSld>
  <p:clrMapOvr>
    <a:masterClrMapping/>
  </p:clrMapOvr>
  <p:transition spd="med"/>
</p:sld>
</file>

<file path=ppt/theme/theme1.xml><?xml version="1.0" encoding="utf-8"?>
<a:theme xmlns:a="http://schemas.openxmlformats.org/drawingml/2006/main" name="White">
  <a:themeElements>
    <a:clrScheme name="Fortum Color 01">
      <a:dk1>
        <a:srgbClr val="1A1A1A"/>
      </a:dk1>
      <a:lt1>
        <a:srgbClr val="FCFFFF"/>
      </a:lt1>
      <a:dk2>
        <a:srgbClr val="656565"/>
      </a:dk2>
      <a:lt2>
        <a:srgbClr val="F2F2F2"/>
      </a:lt2>
      <a:accent1>
        <a:srgbClr val="4AC89D"/>
      </a:accent1>
      <a:accent2>
        <a:srgbClr val="0EAAE5"/>
      </a:accent2>
      <a:accent3>
        <a:srgbClr val="F7B61A"/>
      </a:accent3>
      <a:accent4>
        <a:srgbClr val="F87802"/>
      </a:accent4>
      <a:accent5>
        <a:srgbClr val="F2F2F2"/>
      </a:accent5>
      <a:accent6>
        <a:srgbClr val="B2B2B2"/>
      </a:accent6>
      <a:hlink>
        <a:srgbClr val="4AC89D"/>
      </a:hlink>
      <a:folHlink>
        <a:srgbClr val="0EAAE5"/>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4AC89D"/>
      </a:accent1>
      <a:accent2>
        <a:srgbClr val="0EAAE5"/>
      </a:accent2>
      <a:accent3>
        <a:srgbClr val="F7B61A"/>
      </a:accent3>
      <a:accent4>
        <a:srgbClr val="F87802"/>
      </a:accent4>
      <a:accent5>
        <a:srgbClr val="F2F2F2"/>
      </a:accent5>
      <a:accent6>
        <a:srgbClr val="B2B2B2"/>
      </a:accent6>
      <a:hlink>
        <a:srgbClr val="0000FF"/>
      </a:hlink>
      <a:folHlink>
        <a:srgbClr val="FF00FF"/>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167</Words>
  <Application>Microsoft Macintosh PowerPoint</Application>
  <PresentationFormat>Custom</PresentationFormat>
  <Paragraphs>29</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DM Sans Bold</vt:lpstr>
      <vt:lpstr>DM Sans Medium</vt:lpstr>
      <vt:lpstr>DM Sans Regular</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9</cp:revision>
  <dcterms:modified xsi:type="dcterms:W3CDTF">2023-04-09T05:11:47Z</dcterms:modified>
</cp:coreProperties>
</file>