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84" r:id="rId2"/>
  </p:sldIdLst>
  <p:sldSz cx="9144000" cy="5143500" type="screen16x9"/>
  <p:notesSz cx="6858000" cy="9144000"/>
  <p:embeddedFontLst>
    <p:embeddedFont>
      <p:font typeface="DM Sans" pitchFamily="2" charset="77"/>
      <p:regular r:id="rId4"/>
      <p:bold r:id="rId5"/>
      <p:italic r:id="rId6"/>
      <p:boldItalic r:id="rId7"/>
    </p:embeddedFont>
    <p:embeddedFont>
      <p:font typeface="DM Sans Medium" pitchFamily="2" charset="77"/>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141" d="100"/>
          <a:sy n="141" d="100"/>
        </p:scale>
        <p:origin x="800" y="176"/>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ableStyles" Target="tableStyle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g22be8c94013_3_1384: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0" name="Google Shape;1450;g22be8c94013_3_13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ide with logo">
  <p:cSld name="Side with logo">
    <p:spTree>
      <p:nvGrpSpPr>
        <p:cNvPr id="1" name="Shape 56"/>
        <p:cNvGrpSpPr/>
        <p:nvPr/>
      </p:nvGrpSpPr>
      <p:grpSpPr>
        <a:xfrm>
          <a:off x="0" y="0"/>
          <a:ext cx="0" cy="0"/>
          <a:chOff x="0" y="0"/>
          <a:chExt cx="0" cy="0"/>
        </a:xfrm>
      </p:grpSpPr>
      <p:cxnSp>
        <p:nvCxnSpPr>
          <p:cNvPr id="57" name="Google Shape;57;p15"/>
          <p:cNvCxnSpPr/>
          <p:nvPr/>
        </p:nvCxnSpPr>
        <p:spPr>
          <a:xfrm>
            <a:off x="8220770" y="4655288"/>
            <a:ext cx="0" cy="185414"/>
          </a:xfrm>
          <a:prstGeom prst="straightConnector1">
            <a:avLst/>
          </a:prstGeom>
          <a:noFill/>
          <a:ln w="25400" cap="flat" cmpd="sng">
            <a:solidFill>
              <a:schemeClr val="accent6"/>
            </a:solidFill>
            <a:prstDash val="solid"/>
            <a:miter lim="400000"/>
            <a:headEnd type="none" w="sm" len="sm"/>
            <a:tailEnd type="none" w="sm" len="sm"/>
          </a:ln>
        </p:spPr>
      </p:cxnSp>
      <p:sp>
        <p:nvSpPr>
          <p:cNvPr id="58" name="Google Shape;58;p15"/>
          <p:cNvSpPr txBox="1"/>
          <p:nvPr/>
        </p:nvSpPr>
        <p:spPr>
          <a:xfrm>
            <a:off x="6318992" y="4655126"/>
            <a:ext cx="1761468" cy="176972"/>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rgbClr val="656565"/>
              </a:buClr>
              <a:buSzPts val="900"/>
              <a:buFont typeface="DM Sans"/>
              <a:buNone/>
            </a:pPr>
            <a:r>
              <a:rPr lang="en-GB" sz="900" b="0" i="0" u="none" strike="noStrike" cap="none" dirty="0">
                <a:solidFill>
                  <a:srgbClr val="656565"/>
                </a:solidFill>
                <a:latin typeface="DM Sans"/>
                <a:ea typeface="DM Sans"/>
                <a:cs typeface="DM Sans"/>
                <a:sym typeface="DM Sans"/>
              </a:rPr>
              <a:t>Content Marketing</a:t>
            </a:r>
            <a:endParaRPr sz="500" dirty="0"/>
          </a:p>
        </p:txBody>
      </p:sp>
      <p:sp>
        <p:nvSpPr>
          <p:cNvPr id="59" name="Google Shape;59;p15"/>
          <p:cNvSpPr txBox="1"/>
          <p:nvPr/>
        </p:nvSpPr>
        <p:spPr>
          <a:xfrm>
            <a:off x="586200" y="4655125"/>
            <a:ext cx="1801400" cy="176972"/>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rgbClr val="656565"/>
              </a:buClr>
              <a:buSzPts val="900"/>
              <a:buFont typeface="DM Sans"/>
              <a:buNone/>
            </a:pPr>
            <a:r>
              <a:rPr lang="en-GB" sz="900" b="1" i="0" u="none" strike="noStrike" cap="none" dirty="0" err="1">
                <a:solidFill>
                  <a:srgbClr val="656565"/>
                </a:solidFill>
                <a:latin typeface="DM Sans"/>
                <a:ea typeface="DM Sans"/>
                <a:cs typeface="DM Sans"/>
                <a:sym typeface="DM Sans"/>
              </a:rPr>
              <a:t>HiSlide.io</a:t>
            </a:r>
            <a:r>
              <a:rPr lang="en-GB" sz="900" b="0" i="0" u="none" strike="noStrike" cap="none" dirty="0">
                <a:solidFill>
                  <a:srgbClr val="656565"/>
                </a:solidFill>
                <a:latin typeface="DM Sans"/>
                <a:ea typeface="DM Sans"/>
                <a:cs typeface="DM Sans"/>
                <a:sym typeface="DM Sans"/>
              </a:rPr>
              <a:t> Templates</a:t>
            </a:r>
            <a:endParaRPr sz="500" dirty="0"/>
          </a:p>
        </p:txBody>
      </p:sp>
      <p:sp>
        <p:nvSpPr>
          <p:cNvPr id="60" name="Google Shape;60;p1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535353"/>
              </a:buClr>
              <a:buSzPts val="900"/>
              <a:buFont typeface="DM Sans"/>
              <a:buNone/>
              <a:defRPr>
                <a:solidFill>
                  <a:srgbClr val="535353"/>
                </a:solidFill>
              </a:defRPr>
            </a:lvl1pPr>
            <a:lvl2pPr marL="0" lvl="1" indent="0" algn="ctr">
              <a:lnSpc>
                <a:spcPct val="100000"/>
              </a:lnSpc>
              <a:spcBef>
                <a:spcPts val="0"/>
              </a:spcBef>
              <a:spcAft>
                <a:spcPts val="0"/>
              </a:spcAft>
              <a:buClr>
                <a:srgbClr val="535353"/>
              </a:buClr>
              <a:buSzPts val="900"/>
              <a:buFont typeface="DM Sans"/>
              <a:buNone/>
              <a:defRPr>
                <a:solidFill>
                  <a:srgbClr val="535353"/>
                </a:solidFill>
              </a:defRPr>
            </a:lvl2pPr>
            <a:lvl3pPr marL="0" lvl="2" indent="0" algn="ctr">
              <a:lnSpc>
                <a:spcPct val="100000"/>
              </a:lnSpc>
              <a:spcBef>
                <a:spcPts val="0"/>
              </a:spcBef>
              <a:spcAft>
                <a:spcPts val="0"/>
              </a:spcAft>
              <a:buClr>
                <a:srgbClr val="535353"/>
              </a:buClr>
              <a:buSzPts val="900"/>
              <a:buFont typeface="DM Sans"/>
              <a:buNone/>
              <a:defRPr>
                <a:solidFill>
                  <a:srgbClr val="535353"/>
                </a:solidFill>
              </a:defRPr>
            </a:lvl3pPr>
            <a:lvl4pPr marL="0" lvl="3" indent="0" algn="ctr">
              <a:lnSpc>
                <a:spcPct val="100000"/>
              </a:lnSpc>
              <a:spcBef>
                <a:spcPts val="0"/>
              </a:spcBef>
              <a:spcAft>
                <a:spcPts val="0"/>
              </a:spcAft>
              <a:buClr>
                <a:srgbClr val="535353"/>
              </a:buClr>
              <a:buSzPts val="900"/>
              <a:buFont typeface="DM Sans"/>
              <a:buNone/>
              <a:defRPr>
                <a:solidFill>
                  <a:srgbClr val="535353"/>
                </a:solidFill>
              </a:defRPr>
            </a:lvl4pPr>
            <a:lvl5pPr marL="0" lvl="4" indent="0" algn="ctr">
              <a:lnSpc>
                <a:spcPct val="100000"/>
              </a:lnSpc>
              <a:spcBef>
                <a:spcPts val="0"/>
              </a:spcBef>
              <a:spcAft>
                <a:spcPts val="0"/>
              </a:spcAft>
              <a:buClr>
                <a:srgbClr val="535353"/>
              </a:buClr>
              <a:buSzPts val="900"/>
              <a:buFont typeface="DM Sans"/>
              <a:buNone/>
              <a:defRPr>
                <a:solidFill>
                  <a:srgbClr val="535353"/>
                </a:solidFill>
              </a:defRPr>
            </a:lvl5pPr>
            <a:lvl6pPr marL="0" lvl="5" indent="0" algn="ctr">
              <a:lnSpc>
                <a:spcPct val="100000"/>
              </a:lnSpc>
              <a:spcBef>
                <a:spcPts val="0"/>
              </a:spcBef>
              <a:spcAft>
                <a:spcPts val="0"/>
              </a:spcAft>
              <a:buClr>
                <a:srgbClr val="535353"/>
              </a:buClr>
              <a:buSzPts val="900"/>
              <a:buFont typeface="DM Sans"/>
              <a:buNone/>
              <a:defRPr>
                <a:solidFill>
                  <a:srgbClr val="535353"/>
                </a:solidFill>
              </a:defRPr>
            </a:lvl6pPr>
            <a:lvl7pPr marL="0" lvl="6" indent="0" algn="ctr">
              <a:lnSpc>
                <a:spcPct val="100000"/>
              </a:lnSpc>
              <a:spcBef>
                <a:spcPts val="0"/>
              </a:spcBef>
              <a:spcAft>
                <a:spcPts val="0"/>
              </a:spcAft>
              <a:buClr>
                <a:srgbClr val="535353"/>
              </a:buClr>
              <a:buSzPts val="900"/>
              <a:buFont typeface="DM Sans"/>
              <a:buNone/>
              <a:defRPr>
                <a:solidFill>
                  <a:srgbClr val="535353"/>
                </a:solidFill>
              </a:defRPr>
            </a:lvl7pPr>
            <a:lvl8pPr marL="0" lvl="7" indent="0" algn="ctr">
              <a:lnSpc>
                <a:spcPct val="100000"/>
              </a:lnSpc>
              <a:spcBef>
                <a:spcPts val="0"/>
              </a:spcBef>
              <a:spcAft>
                <a:spcPts val="0"/>
              </a:spcAft>
              <a:buClr>
                <a:srgbClr val="535353"/>
              </a:buClr>
              <a:buSzPts val="900"/>
              <a:buFont typeface="DM Sans"/>
              <a:buNone/>
              <a:defRPr>
                <a:solidFill>
                  <a:srgbClr val="535353"/>
                </a:solidFill>
              </a:defRPr>
            </a:lvl8pPr>
            <a:lvl9pPr marL="0" lvl="8" indent="0" algn="ctr">
              <a:lnSpc>
                <a:spcPct val="100000"/>
              </a:lnSpc>
              <a:spcBef>
                <a:spcPts val="0"/>
              </a:spcBef>
              <a:spcAft>
                <a:spcPts val="0"/>
              </a:spcAft>
              <a:buClr>
                <a:srgbClr val="535353"/>
              </a:buClr>
              <a:buSzPts val="900"/>
              <a:buFont typeface="DM Sans"/>
              <a:buNone/>
              <a:defRPr>
                <a:solidFill>
                  <a:srgbClr val="535353"/>
                </a:solidFill>
              </a:defRPr>
            </a:lvl9pPr>
          </a:lstStyle>
          <a:p>
            <a:pPr marL="0" lvl="0" indent="0" algn="ctr" rtl="0">
              <a:spcBef>
                <a:spcPts val="0"/>
              </a:spcBef>
              <a:spcAft>
                <a:spcPts val="0"/>
              </a:spcAft>
              <a:buNone/>
            </a:pPr>
            <a:fld id="{00000000-1234-1234-1234-123412341234}" type="slidenum">
              <a:rPr lang="en-GB"/>
              <a:t>‹#›</a:t>
            </a:fld>
            <a:endParaRPr sz="900" b="0" i="0" u="none" strike="noStrike" cap="none">
              <a:latin typeface="DM Sans"/>
              <a:ea typeface="DM Sans"/>
              <a:cs typeface="DM Sans"/>
              <a:sym typeface="DM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69056"/>
            <a:ext cx="8229600" cy="1131094"/>
          </a:xfrm>
          <a:prstGeom prst="rect">
            <a:avLst/>
          </a:prstGeom>
          <a:noFill/>
          <a:ln>
            <a:noFill/>
          </a:ln>
        </p:spPr>
        <p:txBody>
          <a:bodyPr spcFirstLastPara="1" wrap="square" lIns="17150" tIns="17150" rIns="17150" bIns="17150" anchor="ctr" anchorCtr="0">
            <a:noAutofit/>
          </a:bodyPr>
          <a:lstStyle>
            <a:lvl1pPr marR="0" lvl="0"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1pPr>
            <a:lvl2pPr marR="0" lvl="1"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2pPr>
            <a:lvl3pPr marR="0" lvl="2"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3pPr>
            <a:lvl4pPr marR="0" lvl="3"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4pPr>
            <a:lvl5pPr marR="0" lvl="4"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5pPr>
            <a:lvl6pPr marR="0" lvl="5"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6pPr>
            <a:lvl7pPr marR="0" lvl="6"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7pPr>
            <a:lvl8pPr marR="0" lvl="7"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8pPr>
            <a:lvl9pPr marR="0" lvl="8"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9pPr>
          </a:lstStyle>
          <a:p>
            <a:endParaRPr/>
          </a:p>
        </p:txBody>
      </p:sp>
      <p:sp>
        <p:nvSpPr>
          <p:cNvPr id="52" name="Google Shape;52;p13"/>
          <p:cNvSpPr txBox="1">
            <a:spLocks noGrp="1"/>
          </p:cNvSpPr>
          <p:nvPr>
            <p:ph type="body" idx="1"/>
          </p:nvPr>
        </p:nvSpPr>
        <p:spPr>
          <a:xfrm>
            <a:off x="457200" y="1200150"/>
            <a:ext cx="8229600" cy="3943350"/>
          </a:xfrm>
          <a:prstGeom prst="rect">
            <a:avLst/>
          </a:prstGeom>
          <a:noFill/>
          <a:ln>
            <a:noFill/>
          </a:ln>
        </p:spPr>
        <p:txBody>
          <a:bodyPr spcFirstLastPara="1" wrap="square" lIns="17150" tIns="17150" rIns="17150" bIns="17150" anchor="t" anchorCtr="0">
            <a:noAutofit/>
          </a:bodyPr>
          <a:lstStyle>
            <a:lvl1pPr marL="457200" marR="0" lvl="0"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1pPr>
            <a:lvl2pPr marL="914400" marR="0" lvl="1"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2pPr>
            <a:lvl3pPr marL="1371600" marR="0" lvl="2"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3pPr>
            <a:lvl4pPr marL="1828800" marR="0" lvl="3"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4pPr>
            <a:lvl5pPr marL="2286000" marR="0" lvl="4"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5pPr>
            <a:lvl6pPr marL="2743200" marR="0" lvl="5"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6pPr>
            <a:lvl7pPr marL="3200400" marR="0" lvl="6"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7pPr>
            <a:lvl8pPr marL="3657600" marR="0" lvl="7"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8pPr>
            <a:lvl9pPr marL="4114800" marR="0" lvl="8"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9pPr>
          </a:lstStyle>
          <a:p>
            <a:endParaRPr/>
          </a:p>
        </p:txBody>
      </p:sp>
      <p:sp>
        <p:nvSpPr>
          <p:cNvPr id="53" name="Google Shape;53;p13"/>
          <p:cNvSpPr txBox="1">
            <a:spLocks noGrp="1"/>
          </p:cNvSpPr>
          <p:nvPr>
            <p:ph type="sldNum" idx="12"/>
          </p:nvPr>
        </p:nvSpPr>
        <p:spPr>
          <a:xfrm>
            <a:off x="5486400" y="4767263"/>
            <a:ext cx="2133600" cy="276225"/>
          </a:xfrm>
          <a:prstGeom prst="rect">
            <a:avLst/>
          </a:prstGeom>
          <a:noFill/>
          <a:ln>
            <a:noFill/>
          </a:ln>
        </p:spPr>
        <p:txBody>
          <a:bodyPr spcFirstLastPara="1" wrap="square" lIns="19050" tIns="19050" rIns="19050" bIns="19050" anchor="t" anchorCtr="0">
            <a:spAutoFit/>
          </a:bodyPr>
          <a:lstStyle>
            <a:lvl1pPr marL="0" marR="0" lvl="0"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1pPr>
            <a:lvl2pPr marL="0" marR="0" lvl="1"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2pPr>
            <a:lvl3pPr marL="0" marR="0" lvl="2"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3pPr>
            <a:lvl4pPr marL="0" marR="0" lvl="3"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4pPr>
            <a:lvl5pPr marL="0" marR="0" lvl="4"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5pPr>
            <a:lvl6pPr marL="0" marR="0" lvl="5"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6pPr>
            <a:lvl7pPr marL="0" marR="0" lvl="6"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7pPr>
            <a:lvl8pPr marL="0" marR="0" lvl="7"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8pPr>
            <a:lvl9pPr marL="0" marR="0" lvl="8"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sp>
        <p:nvSpPr>
          <p:cNvPr id="1452" name="Google Shape;1452;p44"/>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p>
            <a:pPr marL="0" lvl="0" indent="0" algn="ctr" rtl="0">
              <a:lnSpc>
                <a:spcPct val="100000"/>
              </a:lnSpc>
              <a:spcBef>
                <a:spcPts val="0"/>
              </a:spcBef>
              <a:spcAft>
                <a:spcPts val="0"/>
              </a:spcAft>
              <a:buClr>
                <a:srgbClr val="535353"/>
              </a:buClr>
              <a:buSzPts val="900"/>
              <a:buFont typeface="DM Sans"/>
              <a:buNone/>
            </a:pPr>
            <a:fld id="{00000000-1234-1234-1234-123412341234}" type="slidenum">
              <a:rPr lang="en-GB">
                <a:solidFill>
                  <a:srgbClr val="535353"/>
                </a:solidFill>
              </a:rPr>
              <a:t>1</a:t>
            </a:fld>
            <a:endParaRPr/>
          </a:p>
        </p:txBody>
      </p:sp>
      <p:sp>
        <p:nvSpPr>
          <p:cNvPr id="1453" name="Google Shape;1453;p44"/>
          <p:cNvSpPr txBox="1"/>
          <p:nvPr/>
        </p:nvSpPr>
        <p:spPr>
          <a:xfrm>
            <a:off x="618286" y="915173"/>
            <a:ext cx="7907428" cy="73097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The content marketing mix includes various components that businesses can use to create and promote their content. These elements include content types, distribution channels, search engine optimization, analytics, branding, and influencer marketing. By using these elements in combination, businesses can create a content marketing strategy that effectively reaches and engages their target audience. The specific mix will depend on the goals and needs of the business, as well as the characteristics of the target audience. With a well-crafted content marketing mix, businesses can drive traffic, generate leads, and ultimately drive conversions.</a:t>
            </a:r>
            <a:endParaRPr sz="500"/>
          </a:p>
        </p:txBody>
      </p:sp>
      <p:sp>
        <p:nvSpPr>
          <p:cNvPr id="1454" name="Google Shape;1454;p44"/>
          <p:cNvSpPr txBox="1"/>
          <p:nvPr/>
        </p:nvSpPr>
        <p:spPr>
          <a:xfrm>
            <a:off x="620205" y="502569"/>
            <a:ext cx="3023107" cy="303929"/>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Content marketing mix</a:t>
            </a:r>
            <a:endParaRPr sz="500"/>
          </a:p>
        </p:txBody>
      </p:sp>
      <p:sp>
        <p:nvSpPr>
          <p:cNvPr id="1455" name="Google Shape;1455;p44"/>
          <p:cNvSpPr/>
          <p:nvPr/>
        </p:nvSpPr>
        <p:spPr>
          <a:xfrm>
            <a:off x="609600" y="1914525"/>
            <a:ext cx="1905437" cy="2654916"/>
          </a:xfrm>
          <a:prstGeom prst="roundRect">
            <a:avLst>
              <a:gd name="adj" fmla="val 3749"/>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456" name="Google Shape;1456;p44"/>
          <p:cNvSpPr/>
          <p:nvPr/>
        </p:nvSpPr>
        <p:spPr>
          <a:xfrm>
            <a:off x="658049" y="1962377"/>
            <a:ext cx="1808539" cy="576401"/>
          </a:xfrm>
          <a:prstGeom prst="roundRect">
            <a:avLst>
              <a:gd name="adj" fmla="val 7981"/>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57" name="Google Shape;1457;p44"/>
          <p:cNvSpPr txBox="1"/>
          <p:nvPr/>
        </p:nvSpPr>
        <p:spPr>
          <a:xfrm>
            <a:off x="664476" y="2061839"/>
            <a:ext cx="1795684" cy="176972"/>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900"/>
              <a:buFont typeface="DM Sans"/>
              <a:buNone/>
            </a:pPr>
            <a:r>
              <a:rPr lang="en-GB" sz="900" b="0" i="0" u="none" strike="noStrike" cap="none">
                <a:solidFill>
                  <a:schemeClr val="lt1"/>
                </a:solidFill>
                <a:latin typeface="DM Sans"/>
                <a:ea typeface="DM Sans"/>
                <a:cs typeface="DM Sans"/>
                <a:sym typeface="DM Sans"/>
              </a:rPr>
              <a:t>Awareness</a:t>
            </a:r>
            <a:endParaRPr sz="500"/>
          </a:p>
        </p:txBody>
      </p:sp>
      <p:sp>
        <p:nvSpPr>
          <p:cNvPr id="1458" name="Google Shape;1458;p44"/>
          <p:cNvSpPr txBox="1"/>
          <p:nvPr/>
        </p:nvSpPr>
        <p:spPr>
          <a:xfrm>
            <a:off x="664476" y="2252339"/>
            <a:ext cx="1795684" cy="142347"/>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Social shares, brand mentions</a:t>
            </a:r>
            <a:endParaRPr sz="500"/>
          </a:p>
        </p:txBody>
      </p:sp>
      <p:sp>
        <p:nvSpPr>
          <p:cNvPr id="1459" name="Google Shape;1459;p44"/>
          <p:cNvSpPr/>
          <p:nvPr/>
        </p:nvSpPr>
        <p:spPr>
          <a:xfrm>
            <a:off x="1178937" y="2675550"/>
            <a:ext cx="766763" cy="766763"/>
          </a:xfrm>
          <a:prstGeom prst="ellipse">
            <a:avLst/>
          </a:prstGeom>
          <a:solidFill>
            <a:schemeClr val="accent1">
              <a:alpha val="80000"/>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60" name="Google Shape;1460;p44"/>
          <p:cNvSpPr txBox="1"/>
          <p:nvPr/>
        </p:nvSpPr>
        <p:spPr>
          <a:xfrm>
            <a:off x="1218727" y="3025737"/>
            <a:ext cx="687183" cy="24622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Brand awareness</a:t>
            </a:r>
            <a:endParaRPr sz="500"/>
          </a:p>
        </p:txBody>
      </p:sp>
      <p:sp>
        <p:nvSpPr>
          <p:cNvPr id="1461" name="Google Shape;1461;p44"/>
          <p:cNvSpPr/>
          <p:nvPr/>
        </p:nvSpPr>
        <p:spPr>
          <a:xfrm>
            <a:off x="1481427" y="2836611"/>
            <a:ext cx="161783" cy="147967"/>
          </a:xfrm>
          <a:custGeom>
            <a:avLst/>
            <a:gdLst/>
            <a:ahLst/>
            <a:cxnLst/>
            <a:rect l="l" t="t" r="r" b="b"/>
            <a:pathLst>
              <a:path w="21597" h="21600" extrusionOk="0">
                <a:moveTo>
                  <a:pt x="17909" y="2016"/>
                </a:moveTo>
                <a:lnTo>
                  <a:pt x="17909" y="0"/>
                </a:lnTo>
                <a:lnTo>
                  <a:pt x="3687" y="0"/>
                </a:lnTo>
                <a:lnTo>
                  <a:pt x="3687" y="2016"/>
                </a:lnTo>
                <a:lnTo>
                  <a:pt x="0" y="2016"/>
                </a:lnTo>
                <a:lnTo>
                  <a:pt x="0" y="5217"/>
                </a:lnTo>
                <a:cubicBezTo>
                  <a:pt x="-2" y="6787"/>
                  <a:pt x="519" y="8261"/>
                  <a:pt x="1388" y="9507"/>
                </a:cubicBezTo>
                <a:cubicBezTo>
                  <a:pt x="2111" y="10545"/>
                  <a:pt x="3073" y="11435"/>
                  <a:pt x="4202" y="12161"/>
                </a:cubicBezTo>
                <a:cubicBezTo>
                  <a:pt x="5145" y="14696"/>
                  <a:pt x="7292" y="16562"/>
                  <a:pt x="9876" y="16925"/>
                </a:cubicBezTo>
                <a:lnTo>
                  <a:pt x="9876" y="19584"/>
                </a:lnTo>
                <a:lnTo>
                  <a:pt x="6321" y="19584"/>
                </a:lnTo>
                <a:lnTo>
                  <a:pt x="6321" y="21600"/>
                </a:lnTo>
                <a:lnTo>
                  <a:pt x="15276" y="21600"/>
                </a:lnTo>
                <a:lnTo>
                  <a:pt x="15276" y="19584"/>
                </a:lnTo>
                <a:lnTo>
                  <a:pt x="11720" y="19584"/>
                </a:lnTo>
                <a:lnTo>
                  <a:pt x="11720" y="16925"/>
                </a:lnTo>
                <a:cubicBezTo>
                  <a:pt x="14304" y="16562"/>
                  <a:pt x="16452" y="14696"/>
                  <a:pt x="17394" y="12161"/>
                </a:cubicBezTo>
                <a:cubicBezTo>
                  <a:pt x="18524" y="11435"/>
                  <a:pt x="19486" y="10545"/>
                  <a:pt x="20208" y="9507"/>
                </a:cubicBezTo>
                <a:cubicBezTo>
                  <a:pt x="21078" y="8261"/>
                  <a:pt x="21598" y="6787"/>
                  <a:pt x="21597" y="5217"/>
                </a:cubicBezTo>
                <a:lnTo>
                  <a:pt x="21597" y="2016"/>
                </a:lnTo>
                <a:lnTo>
                  <a:pt x="17909" y="2016"/>
                </a:lnTo>
                <a:close/>
                <a:moveTo>
                  <a:pt x="3687" y="9270"/>
                </a:moveTo>
                <a:cubicBezTo>
                  <a:pt x="3371" y="8957"/>
                  <a:pt x="3092" y="8628"/>
                  <a:pt x="2855" y="8287"/>
                </a:cubicBezTo>
                <a:cubicBezTo>
                  <a:pt x="2190" y="7328"/>
                  <a:pt x="1844" y="6300"/>
                  <a:pt x="1843" y="5218"/>
                </a:cubicBezTo>
                <a:lnTo>
                  <a:pt x="1843" y="4032"/>
                </a:lnTo>
                <a:lnTo>
                  <a:pt x="3687" y="4032"/>
                </a:lnTo>
                <a:lnTo>
                  <a:pt x="3687" y="9270"/>
                </a:lnTo>
                <a:close/>
                <a:moveTo>
                  <a:pt x="13209" y="10543"/>
                </a:moveTo>
                <a:lnTo>
                  <a:pt x="10990" y="9468"/>
                </a:lnTo>
                <a:lnTo>
                  <a:pt x="8771" y="10543"/>
                </a:lnTo>
                <a:lnTo>
                  <a:pt x="9031" y="7932"/>
                </a:lnTo>
                <a:lnTo>
                  <a:pt x="7400" y="5984"/>
                </a:lnTo>
                <a:lnTo>
                  <a:pt x="9779" y="5446"/>
                </a:lnTo>
                <a:lnTo>
                  <a:pt x="10990" y="3168"/>
                </a:lnTo>
                <a:lnTo>
                  <a:pt x="12200" y="5446"/>
                </a:lnTo>
                <a:lnTo>
                  <a:pt x="14580" y="5984"/>
                </a:lnTo>
                <a:lnTo>
                  <a:pt x="12948" y="7932"/>
                </a:lnTo>
                <a:lnTo>
                  <a:pt x="13209" y="10543"/>
                </a:lnTo>
                <a:close/>
                <a:moveTo>
                  <a:pt x="19753" y="5217"/>
                </a:moveTo>
                <a:cubicBezTo>
                  <a:pt x="19751" y="6299"/>
                  <a:pt x="19406" y="7327"/>
                  <a:pt x="18741" y="8287"/>
                </a:cubicBezTo>
                <a:cubicBezTo>
                  <a:pt x="18504" y="8628"/>
                  <a:pt x="18225" y="8956"/>
                  <a:pt x="17909" y="9270"/>
                </a:cubicBezTo>
                <a:lnTo>
                  <a:pt x="17909" y="4032"/>
                </a:lnTo>
                <a:lnTo>
                  <a:pt x="19753" y="4032"/>
                </a:lnTo>
                <a:lnTo>
                  <a:pt x="19753" y="5217"/>
                </a:lnTo>
                <a:close/>
              </a:path>
            </a:pathLst>
          </a:custGeom>
          <a:solidFill>
            <a:srgbClr val="FFFFFF"/>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chemeClr val="lt1"/>
              </a:solidFill>
              <a:latin typeface="DM Sans Medium"/>
              <a:ea typeface="DM Sans Medium"/>
              <a:cs typeface="DM Sans Medium"/>
              <a:sym typeface="DM Sans Medium"/>
            </a:endParaRPr>
          </a:p>
        </p:txBody>
      </p:sp>
      <p:grpSp>
        <p:nvGrpSpPr>
          <p:cNvPr id="1462" name="Google Shape;1462;p44"/>
          <p:cNvGrpSpPr/>
          <p:nvPr/>
        </p:nvGrpSpPr>
        <p:grpSpPr>
          <a:xfrm>
            <a:off x="1284756" y="3589347"/>
            <a:ext cx="568633" cy="179698"/>
            <a:chOff x="0" y="0"/>
            <a:chExt cx="1516353" cy="479194"/>
          </a:xfrm>
        </p:grpSpPr>
        <p:sp>
          <p:nvSpPr>
            <p:cNvPr id="1463" name="Google Shape;1463;p44"/>
            <p:cNvSpPr/>
            <p:nvPr/>
          </p:nvSpPr>
          <p:spPr>
            <a:xfrm>
              <a:off x="0" y="0"/>
              <a:ext cx="1516353" cy="479194"/>
            </a:xfrm>
            <a:prstGeom prst="roundRect">
              <a:avLst>
                <a:gd name="adj" fmla="val 50000"/>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64" name="Google Shape;1464;p44"/>
            <p:cNvSpPr/>
            <p:nvPr/>
          </p:nvSpPr>
          <p:spPr>
            <a:xfrm>
              <a:off x="143271" y="37101"/>
              <a:ext cx="1229811"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Video</a:t>
              </a:r>
              <a:endParaRPr sz="500"/>
            </a:p>
          </p:txBody>
        </p:sp>
      </p:grpSp>
      <p:grpSp>
        <p:nvGrpSpPr>
          <p:cNvPr id="1465" name="Google Shape;1465;p44"/>
          <p:cNvGrpSpPr/>
          <p:nvPr/>
        </p:nvGrpSpPr>
        <p:grpSpPr>
          <a:xfrm>
            <a:off x="1167417" y="3850581"/>
            <a:ext cx="803311" cy="179698"/>
            <a:chOff x="0" y="0"/>
            <a:chExt cx="2142161" cy="479194"/>
          </a:xfrm>
        </p:grpSpPr>
        <p:sp>
          <p:nvSpPr>
            <p:cNvPr id="1466" name="Google Shape;1466;p44"/>
            <p:cNvSpPr/>
            <p:nvPr/>
          </p:nvSpPr>
          <p:spPr>
            <a:xfrm>
              <a:off x="0" y="0"/>
              <a:ext cx="2142161" cy="479194"/>
            </a:xfrm>
            <a:prstGeom prst="roundRect">
              <a:avLst>
                <a:gd name="adj" fmla="val 50000"/>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67" name="Google Shape;1467;p44"/>
            <p:cNvSpPr/>
            <p:nvPr/>
          </p:nvSpPr>
          <p:spPr>
            <a:xfrm>
              <a:off x="150971" y="37101"/>
              <a:ext cx="1840219"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Social sharing</a:t>
              </a:r>
              <a:endParaRPr sz="500"/>
            </a:p>
          </p:txBody>
        </p:sp>
      </p:grpSp>
      <p:grpSp>
        <p:nvGrpSpPr>
          <p:cNvPr id="1468" name="Google Shape;1468;p44"/>
          <p:cNvGrpSpPr/>
          <p:nvPr/>
        </p:nvGrpSpPr>
        <p:grpSpPr>
          <a:xfrm>
            <a:off x="1199200" y="4111815"/>
            <a:ext cx="739745" cy="179698"/>
            <a:chOff x="0" y="0"/>
            <a:chExt cx="1972652" cy="479194"/>
          </a:xfrm>
        </p:grpSpPr>
        <p:sp>
          <p:nvSpPr>
            <p:cNvPr id="1469" name="Google Shape;1469;p44"/>
            <p:cNvSpPr/>
            <p:nvPr/>
          </p:nvSpPr>
          <p:spPr>
            <a:xfrm>
              <a:off x="0" y="0"/>
              <a:ext cx="1972652" cy="479194"/>
            </a:xfrm>
            <a:prstGeom prst="roundRect">
              <a:avLst>
                <a:gd name="adj" fmla="val 50000"/>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70" name="Google Shape;1470;p44"/>
            <p:cNvSpPr/>
            <p:nvPr/>
          </p:nvSpPr>
          <p:spPr>
            <a:xfrm>
              <a:off x="254561" y="37101"/>
              <a:ext cx="1463529"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Infographic</a:t>
              </a:r>
              <a:endParaRPr sz="500"/>
            </a:p>
          </p:txBody>
        </p:sp>
      </p:grpSp>
      <p:sp>
        <p:nvSpPr>
          <p:cNvPr id="1471" name="Google Shape;1471;p44"/>
          <p:cNvSpPr/>
          <p:nvPr/>
        </p:nvSpPr>
        <p:spPr>
          <a:xfrm>
            <a:off x="2614946" y="1914525"/>
            <a:ext cx="1905437" cy="2654916"/>
          </a:xfrm>
          <a:prstGeom prst="roundRect">
            <a:avLst>
              <a:gd name="adj" fmla="val 3749"/>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472" name="Google Shape;1472;p44"/>
          <p:cNvSpPr/>
          <p:nvPr/>
        </p:nvSpPr>
        <p:spPr>
          <a:xfrm>
            <a:off x="2663395" y="1962377"/>
            <a:ext cx="1808539" cy="576401"/>
          </a:xfrm>
          <a:prstGeom prst="roundRect">
            <a:avLst>
              <a:gd name="adj" fmla="val 7981"/>
            </a:avLst>
          </a:pr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73" name="Google Shape;1473;p44"/>
          <p:cNvSpPr txBox="1"/>
          <p:nvPr/>
        </p:nvSpPr>
        <p:spPr>
          <a:xfrm>
            <a:off x="2669823" y="2061839"/>
            <a:ext cx="1795684" cy="176972"/>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900"/>
              <a:buFont typeface="DM Sans"/>
              <a:buNone/>
            </a:pPr>
            <a:r>
              <a:rPr lang="en-GB" sz="900" b="0" i="0" u="none" strike="noStrike" cap="none">
                <a:solidFill>
                  <a:schemeClr val="lt1"/>
                </a:solidFill>
                <a:latin typeface="DM Sans"/>
                <a:ea typeface="DM Sans"/>
                <a:cs typeface="DM Sans"/>
                <a:sym typeface="DM Sans"/>
              </a:rPr>
              <a:t>Consideration</a:t>
            </a:r>
            <a:endParaRPr sz="500"/>
          </a:p>
        </p:txBody>
      </p:sp>
      <p:sp>
        <p:nvSpPr>
          <p:cNvPr id="1474" name="Google Shape;1474;p44"/>
          <p:cNvSpPr txBox="1"/>
          <p:nvPr/>
        </p:nvSpPr>
        <p:spPr>
          <a:xfrm>
            <a:off x="2669823" y="2252339"/>
            <a:ext cx="1795684" cy="142347"/>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Inbound links, site traffic</a:t>
            </a:r>
            <a:endParaRPr sz="500"/>
          </a:p>
        </p:txBody>
      </p:sp>
      <p:sp>
        <p:nvSpPr>
          <p:cNvPr id="1475" name="Google Shape;1475;p44"/>
          <p:cNvSpPr/>
          <p:nvPr/>
        </p:nvSpPr>
        <p:spPr>
          <a:xfrm>
            <a:off x="3184283" y="2675550"/>
            <a:ext cx="766763" cy="766763"/>
          </a:xfrm>
          <a:prstGeom prst="ellipse">
            <a:avLst/>
          </a:prstGeom>
          <a:solidFill>
            <a:schemeClr val="accent2">
              <a:alpha val="80000"/>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76" name="Google Shape;1476;p44"/>
          <p:cNvSpPr txBox="1"/>
          <p:nvPr/>
        </p:nvSpPr>
        <p:spPr>
          <a:xfrm>
            <a:off x="3224074" y="3025737"/>
            <a:ext cx="687182" cy="24622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Product knowledge</a:t>
            </a:r>
            <a:endParaRPr sz="500"/>
          </a:p>
        </p:txBody>
      </p:sp>
      <p:grpSp>
        <p:nvGrpSpPr>
          <p:cNvPr id="1477" name="Google Shape;1477;p44"/>
          <p:cNvGrpSpPr/>
          <p:nvPr/>
        </p:nvGrpSpPr>
        <p:grpSpPr>
          <a:xfrm>
            <a:off x="3290102" y="3589347"/>
            <a:ext cx="568633" cy="179698"/>
            <a:chOff x="0" y="0"/>
            <a:chExt cx="1516353" cy="479194"/>
          </a:xfrm>
        </p:grpSpPr>
        <p:sp>
          <p:nvSpPr>
            <p:cNvPr id="1478" name="Google Shape;1478;p44"/>
            <p:cNvSpPr/>
            <p:nvPr/>
          </p:nvSpPr>
          <p:spPr>
            <a:xfrm>
              <a:off x="0" y="0"/>
              <a:ext cx="1516353" cy="479194"/>
            </a:xfrm>
            <a:prstGeom prst="roundRect">
              <a:avLst>
                <a:gd name="adj" fmla="val 50000"/>
              </a:avLst>
            </a:pr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79" name="Google Shape;1479;p44"/>
            <p:cNvSpPr/>
            <p:nvPr/>
          </p:nvSpPr>
          <p:spPr>
            <a:xfrm>
              <a:off x="143271" y="37101"/>
              <a:ext cx="1229811"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Webinar</a:t>
              </a:r>
              <a:endParaRPr sz="500"/>
            </a:p>
          </p:txBody>
        </p:sp>
      </p:grpSp>
      <p:grpSp>
        <p:nvGrpSpPr>
          <p:cNvPr id="1480" name="Google Shape;1480;p44"/>
          <p:cNvGrpSpPr/>
          <p:nvPr/>
        </p:nvGrpSpPr>
        <p:grpSpPr>
          <a:xfrm>
            <a:off x="3172763" y="3850581"/>
            <a:ext cx="803311" cy="179698"/>
            <a:chOff x="0" y="0"/>
            <a:chExt cx="2142161" cy="479194"/>
          </a:xfrm>
        </p:grpSpPr>
        <p:sp>
          <p:nvSpPr>
            <p:cNvPr id="1481" name="Google Shape;1481;p44"/>
            <p:cNvSpPr/>
            <p:nvPr/>
          </p:nvSpPr>
          <p:spPr>
            <a:xfrm>
              <a:off x="0" y="0"/>
              <a:ext cx="2142161" cy="479194"/>
            </a:xfrm>
            <a:prstGeom prst="roundRect">
              <a:avLst>
                <a:gd name="adj" fmla="val 50000"/>
              </a:avLst>
            </a:pr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82" name="Google Shape;1482;p44"/>
            <p:cNvSpPr/>
            <p:nvPr/>
          </p:nvSpPr>
          <p:spPr>
            <a:xfrm>
              <a:off x="150971" y="37101"/>
              <a:ext cx="1840219"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Case studies</a:t>
              </a:r>
              <a:endParaRPr sz="500"/>
            </a:p>
          </p:txBody>
        </p:sp>
      </p:grpSp>
      <p:grpSp>
        <p:nvGrpSpPr>
          <p:cNvPr id="1483" name="Google Shape;1483;p44"/>
          <p:cNvGrpSpPr/>
          <p:nvPr/>
        </p:nvGrpSpPr>
        <p:grpSpPr>
          <a:xfrm>
            <a:off x="3183357" y="4111815"/>
            <a:ext cx="782122" cy="179698"/>
            <a:chOff x="0" y="0"/>
            <a:chExt cx="2085658" cy="479194"/>
          </a:xfrm>
        </p:grpSpPr>
        <p:sp>
          <p:nvSpPr>
            <p:cNvPr id="1484" name="Google Shape;1484;p44"/>
            <p:cNvSpPr/>
            <p:nvPr/>
          </p:nvSpPr>
          <p:spPr>
            <a:xfrm>
              <a:off x="0" y="0"/>
              <a:ext cx="2085658" cy="479194"/>
            </a:xfrm>
            <a:prstGeom prst="roundRect">
              <a:avLst>
                <a:gd name="adj" fmla="val 50000"/>
              </a:avLst>
            </a:pr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85" name="Google Shape;1485;p44"/>
            <p:cNvSpPr/>
            <p:nvPr/>
          </p:nvSpPr>
          <p:spPr>
            <a:xfrm>
              <a:off x="122721" y="37101"/>
              <a:ext cx="1840216"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Case studies</a:t>
              </a:r>
              <a:endParaRPr sz="500"/>
            </a:p>
          </p:txBody>
        </p:sp>
      </p:grpSp>
      <p:sp>
        <p:nvSpPr>
          <p:cNvPr id="1486" name="Google Shape;1486;p44"/>
          <p:cNvSpPr/>
          <p:nvPr/>
        </p:nvSpPr>
        <p:spPr>
          <a:xfrm>
            <a:off x="4620293" y="1914525"/>
            <a:ext cx="1905437" cy="2654916"/>
          </a:xfrm>
          <a:prstGeom prst="roundRect">
            <a:avLst>
              <a:gd name="adj" fmla="val 3749"/>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487" name="Google Shape;1487;p44"/>
          <p:cNvSpPr/>
          <p:nvPr/>
        </p:nvSpPr>
        <p:spPr>
          <a:xfrm>
            <a:off x="4668742" y="1962377"/>
            <a:ext cx="1808539" cy="576401"/>
          </a:xfrm>
          <a:prstGeom prst="roundRect">
            <a:avLst>
              <a:gd name="adj" fmla="val 7981"/>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88" name="Google Shape;1488;p44"/>
          <p:cNvSpPr txBox="1"/>
          <p:nvPr/>
        </p:nvSpPr>
        <p:spPr>
          <a:xfrm>
            <a:off x="4675169" y="2061839"/>
            <a:ext cx="1795684" cy="176972"/>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900"/>
              <a:buFont typeface="DM Sans"/>
              <a:buNone/>
            </a:pPr>
            <a:r>
              <a:rPr lang="en-GB" sz="900" b="0" i="0" u="none" strike="noStrike" cap="none">
                <a:solidFill>
                  <a:schemeClr val="lt1"/>
                </a:solidFill>
                <a:latin typeface="DM Sans"/>
                <a:ea typeface="DM Sans"/>
                <a:cs typeface="DM Sans"/>
                <a:sym typeface="DM Sans"/>
              </a:rPr>
              <a:t>Decision</a:t>
            </a:r>
            <a:endParaRPr sz="500"/>
          </a:p>
        </p:txBody>
      </p:sp>
      <p:sp>
        <p:nvSpPr>
          <p:cNvPr id="1489" name="Google Shape;1489;p44"/>
          <p:cNvSpPr txBox="1"/>
          <p:nvPr/>
        </p:nvSpPr>
        <p:spPr>
          <a:xfrm>
            <a:off x="4675169" y="2252339"/>
            <a:ext cx="1795684" cy="142347"/>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Click through rate, conversion</a:t>
            </a:r>
            <a:endParaRPr sz="500"/>
          </a:p>
        </p:txBody>
      </p:sp>
      <p:sp>
        <p:nvSpPr>
          <p:cNvPr id="1490" name="Google Shape;1490;p44"/>
          <p:cNvSpPr/>
          <p:nvPr/>
        </p:nvSpPr>
        <p:spPr>
          <a:xfrm>
            <a:off x="5189630" y="2675550"/>
            <a:ext cx="766763" cy="766763"/>
          </a:xfrm>
          <a:prstGeom prst="ellipse">
            <a:avLst/>
          </a:prstGeom>
          <a:solidFill>
            <a:schemeClr val="accent3">
              <a:alpha val="80000"/>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91" name="Google Shape;1491;p44"/>
          <p:cNvSpPr txBox="1"/>
          <p:nvPr/>
        </p:nvSpPr>
        <p:spPr>
          <a:xfrm>
            <a:off x="5229421" y="3025737"/>
            <a:ext cx="687182" cy="24622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Customer acquisition</a:t>
            </a:r>
            <a:endParaRPr sz="500"/>
          </a:p>
        </p:txBody>
      </p:sp>
      <p:grpSp>
        <p:nvGrpSpPr>
          <p:cNvPr id="1492" name="Google Shape;1492;p44"/>
          <p:cNvGrpSpPr/>
          <p:nvPr/>
        </p:nvGrpSpPr>
        <p:grpSpPr>
          <a:xfrm>
            <a:off x="5295449" y="3589347"/>
            <a:ext cx="568633" cy="179698"/>
            <a:chOff x="0" y="0"/>
            <a:chExt cx="1516353" cy="479194"/>
          </a:xfrm>
        </p:grpSpPr>
        <p:sp>
          <p:nvSpPr>
            <p:cNvPr id="1493" name="Google Shape;1493;p44"/>
            <p:cNvSpPr/>
            <p:nvPr/>
          </p:nvSpPr>
          <p:spPr>
            <a:xfrm>
              <a:off x="0" y="0"/>
              <a:ext cx="1516353" cy="479194"/>
            </a:xfrm>
            <a:prstGeom prst="roundRect">
              <a:avLst>
                <a:gd name="adj" fmla="val 50000"/>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94" name="Google Shape;1494;p44"/>
            <p:cNvSpPr/>
            <p:nvPr/>
          </p:nvSpPr>
          <p:spPr>
            <a:xfrm>
              <a:off x="143271" y="37101"/>
              <a:ext cx="1229811"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Demos</a:t>
              </a:r>
              <a:endParaRPr sz="500"/>
            </a:p>
          </p:txBody>
        </p:sp>
      </p:grpSp>
      <p:grpSp>
        <p:nvGrpSpPr>
          <p:cNvPr id="1495" name="Google Shape;1495;p44"/>
          <p:cNvGrpSpPr/>
          <p:nvPr/>
        </p:nvGrpSpPr>
        <p:grpSpPr>
          <a:xfrm>
            <a:off x="4163937" y="3850581"/>
            <a:ext cx="1344021" cy="179698"/>
            <a:chOff x="-504352" y="0"/>
            <a:chExt cx="3584054" cy="479194"/>
          </a:xfrm>
        </p:grpSpPr>
        <p:sp>
          <p:nvSpPr>
            <p:cNvPr id="1496" name="Google Shape;1496;p44"/>
            <p:cNvSpPr/>
            <p:nvPr/>
          </p:nvSpPr>
          <p:spPr>
            <a:xfrm>
              <a:off x="-504352" y="0"/>
              <a:ext cx="3584054" cy="479194"/>
            </a:xfrm>
            <a:prstGeom prst="roundRect">
              <a:avLst>
                <a:gd name="adj" fmla="val 50000"/>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497" name="Google Shape;1497;p44"/>
            <p:cNvSpPr txBox="1"/>
            <p:nvPr/>
          </p:nvSpPr>
          <p:spPr>
            <a:xfrm>
              <a:off x="-404651" y="37101"/>
              <a:ext cx="3384652" cy="379590"/>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Product comparison tools</a:t>
              </a:r>
              <a:endParaRPr sz="500"/>
            </a:p>
          </p:txBody>
        </p:sp>
      </p:grpSp>
      <p:sp>
        <p:nvSpPr>
          <p:cNvPr id="1498" name="Google Shape;1498;p44"/>
          <p:cNvSpPr/>
          <p:nvPr/>
        </p:nvSpPr>
        <p:spPr>
          <a:xfrm>
            <a:off x="6625640" y="1914525"/>
            <a:ext cx="1905437" cy="2654916"/>
          </a:xfrm>
          <a:prstGeom prst="roundRect">
            <a:avLst>
              <a:gd name="adj" fmla="val 3749"/>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499" name="Google Shape;1499;p44"/>
          <p:cNvSpPr/>
          <p:nvPr/>
        </p:nvSpPr>
        <p:spPr>
          <a:xfrm>
            <a:off x="6674088" y="1962377"/>
            <a:ext cx="1808539" cy="576401"/>
          </a:xfrm>
          <a:prstGeom prst="roundRect">
            <a:avLst>
              <a:gd name="adj" fmla="val 7981"/>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500" name="Google Shape;1500;p44"/>
          <p:cNvSpPr txBox="1"/>
          <p:nvPr/>
        </p:nvSpPr>
        <p:spPr>
          <a:xfrm>
            <a:off x="6680516" y="2061839"/>
            <a:ext cx="1795685" cy="176972"/>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900"/>
              <a:buFont typeface="DM Sans"/>
              <a:buNone/>
            </a:pPr>
            <a:r>
              <a:rPr lang="en-GB" sz="900" b="0" i="0" u="none" strike="noStrike" cap="none">
                <a:solidFill>
                  <a:schemeClr val="lt1"/>
                </a:solidFill>
                <a:latin typeface="DM Sans"/>
                <a:ea typeface="DM Sans"/>
                <a:cs typeface="DM Sans"/>
                <a:sym typeface="DM Sans"/>
              </a:rPr>
              <a:t>Brand advocacy</a:t>
            </a:r>
            <a:endParaRPr sz="500"/>
          </a:p>
        </p:txBody>
      </p:sp>
      <p:sp>
        <p:nvSpPr>
          <p:cNvPr id="1501" name="Google Shape;1501;p44"/>
          <p:cNvSpPr txBox="1"/>
          <p:nvPr/>
        </p:nvSpPr>
        <p:spPr>
          <a:xfrm>
            <a:off x="6680516" y="2252339"/>
            <a:ext cx="1795685" cy="142347"/>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Social influence referral, share of voice</a:t>
            </a:r>
            <a:endParaRPr sz="500"/>
          </a:p>
        </p:txBody>
      </p:sp>
      <p:sp>
        <p:nvSpPr>
          <p:cNvPr id="1502" name="Google Shape;1502;p44"/>
          <p:cNvSpPr/>
          <p:nvPr/>
        </p:nvSpPr>
        <p:spPr>
          <a:xfrm>
            <a:off x="7194977" y="2675550"/>
            <a:ext cx="766763" cy="766763"/>
          </a:xfrm>
          <a:prstGeom prst="ellipse">
            <a:avLst/>
          </a:prstGeom>
          <a:solidFill>
            <a:schemeClr val="accent4">
              <a:alpha val="80000"/>
            </a:scheme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503" name="Google Shape;1503;p44"/>
          <p:cNvSpPr txBox="1"/>
          <p:nvPr/>
        </p:nvSpPr>
        <p:spPr>
          <a:xfrm>
            <a:off x="7323053" y="3025737"/>
            <a:ext cx="510609" cy="246221"/>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Brand advocacy</a:t>
            </a:r>
            <a:endParaRPr sz="500"/>
          </a:p>
        </p:txBody>
      </p:sp>
      <p:grpSp>
        <p:nvGrpSpPr>
          <p:cNvPr id="1504" name="Google Shape;1504;p44"/>
          <p:cNvGrpSpPr/>
          <p:nvPr/>
        </p:nvGrpSpPr>
        <p:grpSpPr>
          <a:xfrm>
            <a:off x="7300795" y="3589347"/>
            <a:ext cx="568633" cy="179698"/>
            <a:chOff x="0" y="0"/>
            <a:chExt cx="1516353" cy="479194"/>
          </a:xfrm>
        </p:grpSpPr>
        <p:sp>
          <p:nvSpPr>
            <p:cNvPr id="1505" name="Google Shape;1505;p44"/>
            <p:cNvSpPr/>
            <p:nvPr/>
          </p:nvSpPr>
          <p:spPr>
            <a:xfrm>
              <a:off x="0" y="0"/>
              <a:ext cx="1516353" cy="479194"/>
            </a:xfrm>
            <a:prstGeom prst="roundRect">
              <a:avLst>
                <a:gd name="adj" fmla="val 50000"/>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506" name="Google Shape;1506;p44"/>
            <p:cNvSpPr/>
            <p:nvPr/>
          </p:nvSpPr>
          <p:spPr>
            <a:xfrm>
              <a:off x="143271" y="37101"/>
              <a:ext cx="1229811"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Blogs</a:t>
              </a:r>
              <a:endParaRPr sz="500"/>
            </a:p>
          </p:txBody>
        </p:sp>
      </p:grpSp>
      <p:grpSp>
        <p:nvGrpSpPr>
          <p:cNvPr id="1507" name="Google Shape;1507;p44"/>
          <p:cNvGrpSpPr/>
          <p:nvPr/>
        </p:nvGrpSpPr>
        <p:grpSpPr>
          <a:xfrm>
            <a:off x="7183456" y="3850581"/>
            <a:ext cx="803311" cy="179698"/>
            <a:chOff x="0" y="0"/>
            <a:chExt cx="2142161" cy="479194"/>
          </a:xfrm>
        </p:grpSpPr>
        <p:sp>
          <p:nvSpPr>
            <p:cNvPr id="1508" name="Google Shape;1508;p44"/>
            <p:cNvSpPr/>
            <p:nvPr/>
          </p:nvSpPr>
          <p:spPr>
            <a:xfrm>
              <a:off x="0" y="0"/>
              <a:ext cx="2142161" cy="479194"/>
            </a:xfrm>
            <a:prstGeom prst="roundRect">
              <a:avLst>
                <a:gd name="adj" fmla="val 50000"/>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509" name="Google Shape;1509;p44"/>
            <p:cNvSpPr/>
            <p:nvPr/>
          </p:nvSpPr>
          <p:spPr>
            <a:xfrm>
              <a:off x="150971" y="37101"/>
              <a:ext cx="1840219"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Online forums</a:t>
              </a:r>
              <a:endParaRPr sz="500"/>
            </a:p>
          </p:txBody>
        </p:sp>
      </p:grpSp>
      <p:grpSp>
        <p:nvGrpSpPr>
          <p:cNvPr id="1510" name="Google Shape;1510;p44"/>
          <p:cNvGrpSpPr/>
          <p:nvPr/>
        </p:nvGrpSpPr>
        <p:grpSpPr>
          <a:xfrm>
            <a:off x="7051029" y="4111815"/>
            <a:ext cx="1068164" cy="179698"/>
            <a:chOff x="-136543" y="0"/>
            <a:chExt cx="2848436" cy="479194"/>
          </a:xfrm>
        </p:grpSpPr>
        <p:sp>
          <p:nvSpPr>
            <p:cNvPr id="1511" name="Google Shape;1511;p44"/>
            <p:cNvSpPr/>
            <p:nvPr/>
          </p:nvSpPr>
          <p:spPr>
            <a:xfrm>
              <a:off x="-136543" y="0"/>
              <a:ext cx="2848436" cy="479194"/>
            </a:xfrm>
            <a:prstGeom prst="roundRect">
              <a:avLst>
                <a:gd name="adj" fmla="val 50000"/>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512" name="Google Shape;1512;p44"/>
            <p:cNvSpPr txBox="1"/>
            <p:nvPr/>
          </p:nvSpPr>
          <p:spPr>
            <a:xfrm>
              <a:off x="32723" y="37101"/>
              <a:ext cx="2509904" cy="379590"/>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Education webinar</a:t>
              </a:r>
              <a:endParaRPr sz="500"/>
            </a:p>
          </p:txBody>
        </p:sp>
      </p:grpSp>
      <p:grpSp>
        <p:nvGrpSpPr>
          <p:cNvPr id="1513" name="Google Shape;1513;p44"/>
          <p:cNvGrpSpPr/>
          <p:nvPr/>
        </p:nvGrpSpPr>
        <p:grpSpPr>
          <a:xfrm>
            <a:off x="6173929" y="4112955"/>
            <a:ext cx="782122" cy="179698"/>
            <a:chOff x="0" y="0"/>
            <a:chExt cx="2085658" cy="479194"/>
          </a:xfrm>
        </p:grpSpPr>
        <p:sp>
          <p:nvSpPr>
            <p:cNvPr id="1514" name="Google Shape;1514;p44"/>
            <p:cNvSpPr/>
            <p:nvPr/>
          </p:nvSpPr>
          <p:spPr>
            <a:xfrm>
              <a:off x="0" y="0"/>
              <a:ext cx="2085658" cy="479194"/>
            </a:xfrm>
            <a:prstGeom prst="roundRect">
              <a:avLst>
                <a:gd name="adj" fmla="val 50000"/>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515" name="Google Shape;1515;p44"/>
            <p:cNvSpPr/>
            <p:nvPr/>
          </p:nvSpPr>
          <p:spPr>
            <a:xfrm>
              <a:off x="122721" y="37101"/>
              <a:ext cx="1840216"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Tutorials</a:t>
              </a:r>
              <a:endParaRPr sz="500"/>
            </a:p>
          </p:txBody>
        </p:sp>
      </p:grpSp>
      <p:grpSp>
        <p:nvGrpSpPr>
          <p:cNvPr id="1516" name="Google Shape;1516;p44"/>
          <p:cNvGrpSpPr/>
          <p:nvPr/>
        </p:nvGrpSpPr>
        <p:grpSpPr>
          <a:xfrm>
            <a:off x="4182401" y="4112955"/>
            <a:ext cx="753871" cy="179698"/>
            <a:chOff x="0" y="0"/>
            <a:chExt cx="2010321" cy="479194"/>
          </a:xfrm>
        </p:grpSpPr>
        <p:sp>
          <p:nvSpPr>
            <p:cNvPr id="1517" name="Google Shape;1517;p44"/>
            <p:cNvSpPr/>
            <p:nvPr/>
          </p:nvSpPr>
          <p:spPr>
            <a:xfrm>
              <a:off x="0" y="0"/>
              <a:ext cx="2010321" cy="479194"/>
            </a:xfrm>
            <a:prstGeom prst="roundRect">
              <a:avLst>
                <a:gd name="adj" fmla="val 50000"/>
              </a:avLst>
            </a:pr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518" name="Google Shape;1518;p44"/>
            <p:cNvSpPr txBox="1"/>
            <p:nvPr/>
          </p:nvSpPr>
          <p:spPr>
            <a:xfrm>
              <a:off x="113302" y="37101"/>
              <a:ext cx="1783716" cy="379590"/>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Testimonials</a:t>
              </a:r>
              <a:endParaRPr sz="500"/>
            </a:p>
          </p:txBody>
        </p:sp>
      </p:grpSp>
      <p:grpSp>
        <p:nvGrpSpPr>
          <p:cNvPr id="1519" name="Google Shape;1519;p44"/>
          <p:cNvGrpSpPr/>
          <p:nvPr/>
        </p:nvGrpSpPr>
        <p:grpSpPr>
          <a:xfrm>
            <a:off x="2132555" y="4112955"/>
            <a:ext cx="859814" cy="179698"/>
            <a:chOff x="0" y="0"/>
            <a:chExt cx="2292836" cy="479194"/>
          </a:xfrm>
        </p:grpSpPr>
        <p:sp>
          <p:nvSpPr>
            <p:cNvPr id="1520" name="Google Shape;1520;p44"/>
            <p:cNvSpPr/>
            <p:nvPr/>
          </p:nvSpPr>
          <p:spPr>
            <a:xfrm>
              <a:off x="0" y="0"/>
              <a:ext cx="2292836" cy="479194"/>
            </a:xfrm>
            <a:prstGeom prst="roundRect">
              <a:avLst>
                <a:gd name="adj" fmla="val 50000"/>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lt1"/>
                </a:solidFill>
                <a:latin typeface="DM Sans Medium"/>
                <a:ea typeface="DM Sans Medium"/>
                <a:cs typeface="DM Sans Medium"/>
                <a:sym typeface="DM Sans Medium"/>
              </a:endParaRPr>
            </a:p>
          </p:txBody>
        </p:sp>
        <p:sp>
          <p:nvSpPr>
            <p:cNvPr id="1521" name="Google Shape;1521;p44"/>
            <p:cNvSpPr/>
            <p:nvPr/>
          </p:nvSpPr>
          <p:spPr>
            <a:xfrm>
              <a:off x="75633" y="37101"/>
              <a:ext cx="2141569" cy="379590"/>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lt1"/>
                </a:buClr>
                <a:buSzPts val="700"/>
                <a:buFont typeface="DM Sans"/>
                <a:buNone/>
              </a:pPr>
              <a:r>
                <a:rPr lang="en-GB" sz="700" b="0" i="0" u="none" strike="noStrike" cap="none">
                  <a:solidFill>
                    <a:schemeClr val="lt1"/>
                  </a:solidFill>
                  <a:latin typeface="DM Sans"/>
                  <a:ea typeface="DM Sans"/>
                  <a:cs typeface="DM Sans"/>
                  <a:sym typeface="DM Sans"/>
                </a:rPr>
                <a:t>Industry articles</a:t>
              </a:r>
              <a:endParaRPr sz="500"/>
            </a:p>
          </p:txBody>
        </p:sp>
      </p:grpSp>
      <p:sp>
        <p:nvSpPr>
          <p:cNvPr id="1522" name="Google Shape;1522;p44"/>
          <p:cNvSpPr/>
          <p:nvPr/>
        </p:nvSpPr>
        <p:spPr>
          <a:xfrm>
            <a:off x="3496302" y="2830880"/>
            <a:ext cx="145142" cy="159429"/>
          </a:xfrm>
          <a:custGeom>
            <a:avLst/>
            <a:gdLst/>
            <a:ahLst/>
            <a:cxnLst/>
            <a:rect l="l" t="t" r="r" b="b"/>
            <a:pathLst>
              <a:path w="21600" h="21600" extrusionOk="0">
                <a:moveTo>
                  <a:pt x="0" y="0"/>
                </a:moveTo>
                <a:lnTo>
                  <a:pt x="0" y="16064"/>
                </a:lnTo>
                <a:cubicBezTo>
                  <a:pt x="0" y="17494"/>
                  <a:pt x="1191" y="18674"/>
                  <a:pt x="2722" y="18814"/>
                </a:cubicBezTo>
                <a:lnTo>
                  <a:pt x="2722" y="1393"/>
                </a:lnTo>
                <a:lnTo>
                  <a:pt x="17328" y="1393"/>
                </a:lnTo>
                <a:lnTo>
                  <a:pt x="17328" y="0"/>
                </a:lnTo>
                <a:lnTo>
                  <a:pt x="0" y="0"/>
                </a:lnTo>
                <a:close/>
                <a:moveTo>
                  <a:pt x="4252" y="2768"/>
                </a:moveTo>
                <a:lnTo>
                  <a:pt x="4252" y="18832"/>
                </a:lnTo>
                <a:cubicBezTo>
                  <a:pt x="4252" y="20355"/>
                  <a:pt x="5619" y="21600"/>
                  <a:pt x="7293" y="21600"/>
                </a:cubicBezTo>
                <a:lnTo>
                  <a:pt x="15201" y="21600"/>
                </a:lnTo>
                <a:lnTo>
                  <a:pt x="15201" y="18561"/>
                </a:lnTo>
                <a:cubicBezTo>
                  <a:pt x="15201" y="17037"/>
                  <a:pt x="16568" y="15793"/>
                  <a:pt x="18242" y="15793"/>
                </a:cubicBezTo>
                <a:lnTo>
                  <a:pt x="21600" y="15793"/>
                </a:lnTo>
                <a:lnTo>
                  <a:pt x="21600" y="2768"/>
                </a:lnTo>
                <a:lnTo>
                  <a:pt x="4252" y="2768"/>
                </a:lnTo>
                <a:close/>
                <a:moveTo>
                  <a:pt x="7909" y="5952"/>
                </a:moveTo>
                <a:lnTo>
                  <a:pt x="17944" y="5952"/>
                </a:lnTo>
                <a:lnTo>
                  <a:pt x="17944" y="7345"/>
                </a:lnTo>
                <a:lnTo>
                  <a:pt x="7909" y="7345"/>
                </a:lnTo>
                <a:lnTo>
                  <a:pt x="7909" y="5952"/>
                </a:lnTo>
                <a:close/>
                <a:moveTo>
                  <a:pt x="7909" y="9280"/>
                </a:moveTo>
                <a:lnTo>
                  <a:pt x="17944" y="9280"/>
                </a:lnTo>
                <a:lnTo>
                  <a:pt x="17944" y="10655"/>
                </a:lnTo>
                <a:lnTo>
                  <a:pt x="7909" y="10655"/>
                </a:lnTo>
                <a:lnTo>
                  <a:pt x="7909" y="9280"/>
                </a:lnTo>
                <a:close/>
                <a:moveTo>
                  <a:pt x="7909" y="12609"/>
                </a:moveTo>
                <a:lnTo>
                  <a:pt x="13373" y="12609"/>
                </a:lnTo>
                <a:lnTo>
                  <a:pt x="13373" y="13984"/>
                </a:lnTo>
                <a:lnTo>
                  <a:pt x="7909" y="13984"/>
                </a:lnTo>
                <a:lnTo>
                  <a:pt x="7909" y="12609"/>
                </a:lnTo>
                <a:close/>
                <a:moveTo>
                  <a:pt x="18242" y="17168"/>
                </a:moveTo>
                <a:cubicBezTo>
                  <a:pt x="17403" y="17168"/>
                  <a:pt x="16732" y="17797"/>
                  <a:pt x="16732" y="18561"/>
                </a:cubicBezTo>
                <a:lnTo>
                  <a:pt x="16732" y="21600"/>
                </a:lnTo>
                <a:lnTo>
                  <a:pt x="21600" y="17168"/>
                </a:lnTo>
                <a:lnTo>
                  <a:pt x="18242" y="17168"/>
                </a:lnTo>
                <a:close/>
              </a:path>
            </a:pathLst>
          </a:custGeom>
          <a:solidFill>
            <a:srgbClr val="FFFFFF"/>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chemeClr val="lt1"/>
              </a:solidFill>
              <a:latin typeface="DM Sans Medium"/>
              <a:ea typeface="DM Sans Medium"/>
              <a:cs typeface="DM Sans Medium"/>
              <a:sym typeface="DM Sans Medium"/>
            </a:endParaRPr>
          </a:p>
        </p:txBody>
      </p:sp>
      <p:sp>
        <p:nvSpPr>
          <p:cNvPr id="1523" name="Google Shape;1523;p44"/>
          <p:cNvSpPr/>
          <p:nvPr/>
        </p:nvSpPr>
        <p:spPr>
          <a:xfrm>
            <a:off x="5497109" y="2831863"/>
            <a:ext cx="161834" cy="157464"/>
          </a:xfrm>
          <a:custGeom>
            <a:avLst/>
            <a:gdLst/>
            <a:ahLst/>
            <a:cxnLst/>
            <a:rect l="l" t="t" r="r" b="b"/>
            <a:pathLst>
              <a:path w="21600" h="21600" extrusionOk="0">
                <a:moveTo>
                  <a:pt x="10800" y="0"/>
                </a:moveTo>
                <a:cubicBezTo>
                  <a:pt x="7737" y="0"/>
                  <a:pt x="5249" y="2556"/>
                  <a:pt x="5249" y="5705"/>
                </a:cubicBezTo>
                <a:cubicBezTo>
                  <a:pt x="5250" y="8853"/>
                  <a:pt x="7737" y="11409"/>
                  <a:pt x="10800" y="11409"/>
                </a:cubicBezTo>
                <a:cubicBezTo>
                  <a:pt x="13863" y="11409"/>
                  <a:pt x="16332" y="8853"/>
                  <a:pt x="16332" y="5705"/>
                </a:cubicBezTo>
                <a:cubicBezTo>
                  <a:pt x="16332" y="2556"/>
                  <a:pt x="13863" y="0"/>
                  <a:pt x="10800" y="0"/>
                </a:cubicBezTo>
                <a:close/>
                <a:moveTo>
                  <a:pt x="7300" y="12898"/>
                </a:moveTo>
                <a:cubicBezTo>
                  <a:pt x="3371" y="12898"/>
                  <a:pt x="134" y="14771"/>
                  <a:pt x="0" y="17094"/>
                </a:cubicBezTo>
                <a:lnTo>
                  <a:pt x="0" y="21600"/>
                </a:lnTo>
                <a:lnTo>
                  <a:pt x="8655" y="21600"/>
                </a:lnTo>
                <a:lnTo>
                  <a:pt x="9916" y="17694"/>
                </a:lnTo>
                <a:lnTo>
                  <a:pt x="8166" y="15006"/>
                </a:lnTo>
                <a:lnTo>
                  <a:pt x="13415" y="15006"/>
                </a:lnTo>
                <a:lnTo>
                  <a:pt x="11666" y="17694"/>
                </a:lnTo>
                <a:lnTo>
                  <a:pt x="12926" y="21600"/>
                </a:lnTo>
                <a:lnTo>
                  <a:pt x="21600" y="21600"/>
                </a:lnTo>
                <a:lnTo>
                  <a:pt x="21581" y="17094"/>
                </a:lnTo>
                <a:cubicBezTo>
                  <a:pt x="21447" y="14771"/>
                  <a:pt x="18229" y="12898"/>
                  <a:pt x="14300" y="12898"/>
                </a:cubicBezTo>
                <a:lnTo>
                  <a:pt x="7300" y="12898"/>
                </a:lnTo>
                <a:close/>
              </a:path>
            </a:pathLst>
          </a:custGeom>
          <a:solidFill>
            <a:srgbClr val="FFFFFF"/>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chemeClr val="lt1"/>
              </a:solidFill>
              <a:latin typeface="DM Sans Medium"/>
              <a:ea typeface="DM Sans Medium"/>
              <a:cs typeface="DM Sans Medium"/>
              <a:sym typeface="DM Sans Medium"/>
            </a:endParaRPr>
          </a:p>
        </p:txBody>
      </p:sp>
      <p:sp>
        <p:nvSpPr>
          <p:cNvPr id="1524" name="Google Shape;1524;p44"/>
          <p:cNvSpPr/>
          <p:nvPr/>
        </p:nvSpPr>
        <p:spPr>
          <a:xfrm>
            <a:off x="7494869" y="2838785"/>
            <a:ext cx="177701" cy="143620"/>
          </a:xfrm>
          <a:custGeom>
            <a:avLst/>
            <a:gdLst/>
            <a:ahLst/>
            <a:cxnLst/>
            <a:rect l="l" t="t" r="r" b="b"/>
            <a:pathLst>
              <a:path w="21600" h="21600" extrusionOk="0">
                <a:moveTo>
                  <a:pt x="4975" y="0"/>
                </a:moveTo>
                <a:lnTo>
                  <a:pt x="0" y="7207"/>
                </a:lnTo>
                <a:lnTo>
                  <a:pt x="10800" y="21600"/>
                </a:lnTo>
                <a:lnTo>
                  <a:pt x="21600" y="7207"/>
                </a:lnTo>
                <a:lnTo>
                  <a:pt x="16607" y="0"/>
                </a:lnTo>
                <a:lnTo>
                  <a:pt x="4975" y="0"/>
                </a:lnTo>
                <a:close/>
                <a:moveTo>
                  <a:pt x="7652" y="1724"/>
                </a:moveTo>
                <a:lnTo>
                  <a:pt x="9208" y="1724"/>
                </a:lnTo>
                <a:lnTo>
                  <a:pt x="7236" y="6357"/>
                </a:lnTo>
                <a:lnTo>
                  <a:pt x="14291" y="6357"/>
                </a:lnTo>
                <a:lnTo>
                  <a:pt x="12084" y="1724"/>
                </a:lnTo>
                <a:lnTo>
                  <a:pt x="13694" y="1724"/>
                </a:lnTo>
                <a:lnTo>
                  <a:pt x="15902" y="6357"/>
                </a:lnTo>
                <a:lnTo>
                  <a:pt x="19176" y="6357"/>
                </a:lnTo>
                <a:lnTo>
                  <a:pt x="19737" y="7163"/>
                </a:lnTo>
                <a:lnTo>
                  <a:pt x="19067" y="8058"/>
                </a:lnTo>
                <a:lnTo>
                  <a:pt x="15630" y="8058"/>
                </a:lnTo>
                <a:lnTo>
                  <a:pt x="10800" y="18914"/>
                </a:lnTo>
                <a:lnTo>
                  <a:pt x="5952" y="8058"/>
                </a:lnTo>
                <a:lnTo>
                  <a:pt x="2533" y="8058"/>
                </a:lnTo>
                <a:lnTo>
                  <a:pt x="1845" y="7163"/>
                </a:lnTo>
                <a:lnTo>
                  <a:pt x="2406" y="6357"/>
                </a:lnTo>
                <a:lnTo>
                  <a:pt x="5662" y="6357"/>
                </a:lnTo>
                <a:lnTo>
                  <a:pt x="7652" y="1724"/>
                </a:lnTo>
                <a:close/>
                <a:moveTo>
                  <a:pt x="7544" y="8058"/>
                </a:moveTo>
                <a:lnTo>
                  <a:pt x="10800" y="15377"/>
                </a:lnTo>
                <a:lnTo>
                  <a:pt x="14056" y="8058"/>
                </a:lnTo>
                <a:lnTo>
                  <a:pt x="7544" y="8058"/>
                </a:lnTo>
                <a:close/>
              </a:path>
            </a:pathLst>
          </a:custGeom>
          <a:solidFill>
            <a:srgbClr val="FFFFFF"/>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chemeClr val="lt1"/>
              </a:solidFill>
              <a:latin typeface="DM Sans Medium"/>
              <a:ea typeface="DM Sans Medium"/>
              <a:cs typeface="DM Sans Medium"/>
              <a:sym typeface="DM Sans Medium"/>
            </a:endParaRPr>
          </a:p>
        </p:txBody>
      </p:sp>
    </p:spTree>
  </p:cSld>
  <p:clrMapOvr>
    <a:masterClrMapping/>
  </p:clrMapOvr>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167</Words>
  <Application>Microsoft Macintosh PowerPoint</Application>
  <PresentationFormat>On-screen Show (16:9)</PresentationFormat>
  <Paragraphs>29</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vt:lpstr>
      <vt:lpstr>DM Sans Medium</vt:lpstr>
      <vt:lpstr>Arial</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2023-04-09T05:11:26Z</dcterms:modified>
</cp:coreProperties>
</file>