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2"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DD1D4"/>
          </a:solidFill>
        </a:fill>
      </a:tcStyle>
    </a:wholeTbl>
    <a:band2H>
      <a:tcTxStyle/>
      <a:tcStyle>
        <a:tcBdr/>
        <a:fill>
          <a:solidFill>
            <a:srgbClr val="E8E9EB"/>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F821DB8-F4EB-4A41-A1BA-3FCAFE7338EE}" styleName="">
    <a:tblBg/>
    <a:wholeTbl>
      <a:tcTxStyle b="off" i="off">
        <a:font>
          <a:latin typeface="Helvetica Neue Medium"/>
          <a:ea typeface="Helvetica Neue Medium"/>
          <a:cs typeface="Helvetica Neue Medium"/>
        </a:font>
        <a:srgbClr val="52545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7F5F7"/>
          </a:solidFill>
        </a:fill>
      </a:tcStyle>
    </a:band2H>
    <a:firstCol>
      <a:tcTxStyle b="on" i="off">
        <a:fontRef idx="major">
          <a:srgbClr val="F7F5F7"/>
        </a:fontRef>
        <a:srgbClr val="F7F5F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525455"/>
        </a:fontRef>
        <a:srgbClr val="525455"/>
      </a:tcTxStyle>
      <a:tcStyle>
        <a:tcBdr>
          <a:left>
            <a:ln w="12700" cap="flat">
              <a:noFill/>
              <a:miter lim="400000"/>
            </a:ln>
          </a:left>
          <a:right>
            <a:ln w="12700" cap="flat">
              <a:noFill/>
              <a:miter lim="400000"/>
            </a:ln>
          </a:right>
          <a:top>
            <a:ln w="508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rgbClr val="F7F5F7"/>
          </a:solidFill>
        </a:fill>
      </a:tcStyle>
    </a:lastRow>
    <a:firstRow>
      <a:tcTxStyle b="on" i="off">
        <a:fontRef idx="major">
          <a:srgbClr val="F7F5F7"/>
        </a:fontRef>
        <a:srgbClr val="F7F5F7"/>
      </a:tcTxStyle>
      <a:tcStyle>
        <a:tcBdr>
          <a:left>
            <a:ln w="12700" cap="flat">
              <a:noFill/>
              <a:miter lim="400000"/>
            </a:ln>
          </a:left>
          <a:right>
            <a:ln w="12700" cap="flat">
              <a:noFill/>
              <a:miter lim="400000"/>
            </a:ln>
          </a:right>
          <a:top>
            <a:ln w="254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FCFD0"/>
          </a:solidFill>
        </a:fill>
      </a:tcStyle>
    </a:wholeTbl>
    <a:band2H>
      <a:tcTxStyle/>
      <a:tcStyle>
        <a:tcBdr/>
        <a:fill>
          <a:solidFill>
            <a:srgbClr val="E9E9E9"/>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Row>
  </a:tblStyle>
  <a:tblStyle styleId="{2708684C-4D16-4618-839F-0558EEFCDFE6}" styleName="">
    <a:tblBg/>
    <a:wholeTbl>
      <a:tcTxStyle b="off" i="off">
        <a:font>
          <a:latin typeface="Helvetica Neue Medium"/>
          <a:ea typeface="Helvetica Neue Medium"/>
          <a:cs typeface="Helvetica Neue Medium"/>
        </a:font>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wholeTbl>
    <a:band2H>
      <a:tcTxStyle/>
      <a:tcStyle>
        <a:tcBdr/>
        <a:fill>
          <a:solidFill>
            <a:srgbClr val="FFFFFF"/>
          </a:solidFill>
        </a:fill>
      </a:tcStyle>
    </a:band2H>
    <a:firstCol>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firstCol>
    <a:la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508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lastRow>
    <a:fir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254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30"/>
    <p:restoredTop sz="94668"/>
  </p:normalViewPr>
  <p:slideViewPr>
    <p:cSldViewPr snapToGrid="0" snapToObjects="1" showGuides="1">
      <p:cViewPr varScale="1">
        <p:scale>
          <a:sx n="52" d="100"/>
          <a:sy n="52" d="100"/>
        </p:scale>
        <p:origin x="96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Main Slide">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5pPr>
      <a:lvl6pPr marL="388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6pPr>
      <a:lvl7pPr marL="452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7pPr>
      <a:lvl8pPr marL="515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8pPr>
      <a:lvl9pPr marL="579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sp>
        <p:nvSpPr>
          <p:cNvPr id="1064" name="Shape"/>
          <p:cNvSpPr/>
          <p:nvPr/>
        </p:nvSpPr>
        <p:spPr>
          <a:xfrm>
            <a:off x="1635017" y="5405391"/>
            <a:ext cx="6741438" cy="6554409"/>
          </a:xfrm>
          <a:custGeom>
            <a:avLst/>
            <a:gdLst/>
            <a:ahLst/>
            <a:cxnLst>
              <a:cxn ang="0">
                <a:pos x="wd2" y="hd2"/>
              </a:cxn>
              <a:cxn ang="5400000">
                <a:pos x="wd2" y="hd2"/>
              </a:cxn>
              <a:cxn ang="10800000">
                <a:pos x="wd2" y="hd2"/>
              </a:cxn>
              <a:cxn ang="16200000">
                <a:pos x="wd2" y="hd2"/>
              </a:cxn>
            </a:cxnLst>
            <a:rect l="0" t="0" r="r" b="b"/>
            <a:pathLst>
              <a:path w="21600" h="21600" extrusionOk="0">
                <a:moveTo>
                  <a:pt x="933" y="0"/>
                </a:moveTo>
                <a:lnTo>
                  <a:pt x="20667" y="0"/>
                </a:lnTo>
                <a:cubicBezTo>
                  <a:pt x="20804" y="0"/>
                  <a:pt x="20913" y="0"/>
                  <a:pt x="21002" y="6"/>
                </a:cubicBezTo>
                <a:cubicBezTo>
                  <a:pt x="21091" y="12"/>
                  <a:pt x="21160" y="24"/>
                  <a:pt x="21215" y="47"/>
                </a:cubicBezTo>
                <a:cubicBezTo>
                  <a:pt x="21293" y="77"/>
                  <a:pt x="21364" y="123"/>
                  <a:pt x="21422" y="183"/>
                </a:cubicBezTo>
                <a:cubicBezTo>
                  <a:pt x="21480" y="243"/>
                  <a:pt x="21526" y="315"/>
                  <a:pt x="21554" y="396"/>
                </a:cubicBezTo>
                <a:cubicBezTo>
                  <a:pt x="21577" y="453"/>
                  <a:pt x="21589" y="523"/>
                  <a:pt x="21594" y="615"/>
                </a:cubicBezTo>
                <a:cubicBezTo>
                  <a:pt x="21600" y="706"/>
                  <a:pt x="21600" y="819"/>
                  <a:pt x="21600" y="960"/>
                </a:cubicBezTo>
                <a:lnTo>
                  <a:pt x="21600" y="20640"/>
                </a:lnTo>
                <a:cubicBezTo>
                  <a:pt x="21600" y="20781"/>
                  <a:pt x="21600" y="20894"/>
                  <a:pt x="21594" y="20985"/>
                </a:cubicBezTo>
                <a:cubicBezTo>
                  <a:pt x="21589" y="21077"/>
                  <a:pt x="21577" y="21147"/>
                  <a:pt x="21554" y="21204"/>
                </a:cubicBezTo>
                <a:cubicBezTo>
                  <a:pt x="21526" y="21285"/>
                  <a:pt x="21480" y="21357"/>
                  <a:pt x="21422" y="21417"/>
                </a:cubicBezTo>
                <a:cubicBezTo>
                  <a:pt x="21364" y="21477"/>
                  <a:pt x="21293" y="21523"/>
                  <a:pt x="21215" y="21553"/>
                </a:cubicBezTo>
                <a:cubicBezTo>
                  <a:pt x="21160" y="21576"/>
                  <a:pt x="21091" y="21588"/>
                  <a:pt x="21002" y="21594"/>
                </a:cubicBezTo>
                <a:cubicBezTo>
                  <a:pt x="20913" y="21600"/>
                  <a:pt x="20804" y="21600"/>
                  <a:pt x="20667" y="21600"/>
                </a:cubicBezTo>
                <a:lnTo>
                  <a:pt x="933" y="21600"/>
                </a:lnTo>
                <a:cubicBezTo>
                  <a:pt x="796" y="21600"/>
                  <a:pt x="687" y="21600"/>
                  <a:pt x="598" y="21594"/>
                </a:cubicBezTo>
                <a:cubicBezTo>
                  <a:pt x="509" y="21588"/>
                  <a:pt x="440" y="21576"/>
                  <a:pt x="385" y="21553"/>
                </a:cubicBezTo>
                <a:cubicBezTo>
                  <a:pt x="307" y="21523"/>
                  <a:pt x="236" y="21477"/>
                  <a:pt x="178" y="21417"/>
                </a:cubicBezTo>
                <a:cubicBezTo>
                  <a:pt x="120" y="21357"/>
                  <a:pt x="74" y="21285"/>
                  <a:pt x="46" y="21204"/>
                </a:cubicBezTo>
                <a:cubicBezTo>
                  <a:pt x="23" y="21147"/>
                  <a:pt x="11" y="21077"/>
                  <a:pt x="6" y="20985"/>
                </a:cubicBezTo>
                <a:cubicBezTo>
                  <a:pt x="0" y="20894"/>
                  <a:pt x="0" y="20781"/>
                  <a:pt x="0" y="20640"/>
                </a:cubicBezTo>
                <a:lnTo>
                  <a:pt x="0" y="960"/>
                </a:lnTo>
                <a:cubicBezTo>
                  <a:pt x="0" y="819"/>
                  <a:pt x="0" y="706"/>
                  <a:pt x="6" y="615"/>
                </a:cubicBezTo>
                <a:cubicBezTo>
                  <a:pt x="11" y="523"/>
                  <a:pt x="23" y="453"/>
                  <a:pt x="46" y="396"/>
                </a:cubicBezTo>
                <a:cubicBezTo>
                  <a:pt x="74" y="315"/>
                  <a:pt x="120" y="243"/>
                  <a:pt x="178" y="183"/>
                </a:cubicBezTo>
                <a:cubicBezTo>
                  <a:pt x="236" y="123"/>
                  <a:pt x="307" y="77"/>
                  <a:pt x="385" y="47"/>
                </a:cubicBezTo>
                <a:cubicBezTo>
                  <a:pt x="440" y="24"/>
                  <a:pt x="509" y="12"/>
                  <a:pt x="598" y="6"/>
                </a:cubicBezTo>
                <a:cubicBezTo>
                  <a:pt x="687" y="0"/>
                  <a:pt x="796" y="0"/>
                  <a:pt x="933" y="0"/>
                </a:cubicBezTo>
                <a:close/>
              </a:path>
            </a:pathLst>
          </a:custGeom>
          <a:solidFill>
            <a:schemeClr val="accent4"/>
          </a:solidFill>
          <a:ln w="12700">
            <a:miter lim="400000"/>
          </a:ln>
        </p:spPr>
        <p:txBody>
          <a:bodyPr lIns="0" tIns="0" rIns="0" bIns="0" anchor="ctr"/>
          <a:lstStyle/>
          <a:p>
            <a:endParaRPr/>
          </a:p>
        </p:txBody>
      </p:sp>
      <p:sp>
        <p:nvSpPr>
          <p:cNvPr id="1065"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631879" y="8693526"/>
            <a:ext cx="4747713"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2000">
                <a:solidFill>
                  <a:srgbClr val="9D9F9D"/>
                </a:solidFill>
                <a:latin typeface="Barlow Medium"/>
                <a:ea typeface="Barlow Medium"/>
                <a:cs typeface="Barlow Medium"/>
                <a:sym typeface="Barlow Medium"/>
              </a:defRPr>
            </a:lvl1pPr>
          </a:lstStyle>
          <a:p>
            <a:r>
              <a:rPr dirty="0">
                <a:solidFill>
                  <a:schemeClr val="tx2"/>
                </a:solidFill>
              </a:rPr>
              <a:t>Our mission is to connect and support environmental practitioners to promote a sustainable future.</a:t>
            </a:r>
          </a:p>
        </p:txBody>
      </p:sp>
      <p:sp>
        <p:nvSpPr>
          <p:cNvPr id="1066" name="Shape"/>
          <p:cNvSpPr/>
          <p:nvPr/>
        </p:nvSpPr>
        <p:spPr>
          <a:xfrm>
            <a:off x="8810518" y="5405391"/>
            <a:ext cx="6741437" cy="6554409"/>
          </a:xfrm>
          <a:custGeom>
            <a:avLst/>
            <a:gdLst/>
            <a:ahLst/>
            <a:cxnLst>
              <a:cxn ang="0">
                <a:pos x="wd2" y="hd2"/>
              </a:cxn>
              <a:cxn ang="5400000">
                <a:pos x="wd2" y="hd2"/>
              </a:cxn>
              <a:cxn ang="10800000">
                <a:pos x="wd2" y="hd2"/>
              </a:cxn>
              <a:cxn ang="16200000">
                <a:pos x="wd2" y="hd2"/>
              </a:cxn>
            </a:cxnLst>
            <a:rect l="0" t="0" r="r" b="b"/>
            <a:pathLst>
              <a:path w="21600" h="21600" extrusionOk="0">
                <a:moveTo>
                  <a:pt x="933" y="0"/>
                </a:moveTo>
                <a:lnTo>
                  <a:pt x="20667" y="0"/>
                </a:lnTo>
                <a:cubicBezTo>
                  <a:pt x="20804" y="0"/>
                  <a:pt x="20913" y="0"/>
                  <a:pt x="21002" y="6"/>
                </a:cubicBezTo>
                <a:cubicBezTo>
                  <a:pt x="21091" y="12"/>
                  <a:pt x="21160" y="24"/>
                  <a:pt x="21215" y="47"/>
                </a:cubicBezTo>
                <a:cubicBezTo>
                  <a:pt x="21293" y="77"/>
                  <a:pt x="21364" y="123"/>
                  <a:pt x="21422" y="183"/>
                </a:cubicBezTo>
                <a:cubicBezTo>
                  <a:pt x="21480" y="243"/>
                  <a:pt x="21526" y="315"/>
                  <a:pt x="21554" y="396"/>
                </a:cubicBezTo>
                <a:cubicBezTo>
                  <a:pt x="21577" y="453"/>
                  <a:pt x="21589" y="523"/>
                  <a:pt x="21594" y="615"/>
                </a:cubicBezTo>
                <a:cubicBezTo>
                  <a:pt x="21600" y="706"/>
                  <a:pt x="21600" y="819"/>
                  <a:pt x="21600" y="960"/>
                </a:cubicBezTo>
                <a:lnTo>
                  <a:pt x="21600" y="20640"/>
                </a:lnTo>
                <a:cubicBezTo>
                  <a:pt x="21600" y="20781"/>
                  <a:pt x="21600" y="20894"/>
                  <a:pt x="21594" y="20985"/>
                </a:cubicBezTo>
                <a:cubicBezTo>
                  <a:pt x="21589" y="21077"/>
                  <a:pt x="21577" y="21147"/>
                  <a:pt x="21554" y="21204"/>
                </a:cubicBezTo>
                <a:cubicBezTo>
                  <a:pt x="21526" y="21285"/>
                  <a:pt x="21480" y="21357"/>
                  <a:pt x="21422" y="21417"/>
                </a:cubicBezTo>
                <a:cubicBezTo>
                  <a:pt x="21364" y="21477"/>
                  <a:pt x="21293" y="21523"/>
                  <a:pt x="21215" y="21553"/>
                </a:cubicBezTo>
                <a:cubicBezTo>
                  <a:pt x="21160" y="21576"/>
                  <a:pt x="21091" y="21588"/>
                  <a:pt x="21002" y="21594"/>
                </a:cubicBezTo>
                <a:cubicBezTo>
                  <a:pt x="20913" y="21600"/>
                  <a:pt x="20804" y="21600"/>
                  <a:pt x="20667" y="21600"/>
                </a:cubicBezTo>
                <a:lnTo>
                  <a:pt x="933" y="21600"/>
                </a:lnTo>
                <a:cubicBezTo>
                  <a:pt x="796" y="21600"/>
                  <a:pt x="687" y="21600"/>
                  <a:pt x="598" y="21594"/>
                </a:cubicBezTo>
                <a:cubicBezTo>
                  <a:pt x="509" y="21588"/>
                  <a:pt x="440" y="21576"/>
                  <a:pt x="385" y="21553"/>
                </a:cubicBezTo>
                <a:cubicBezTo>
                  <a:pt x="307" y="21523"/>
                  <a:pt x="236" y="21477"/>
                  <a:pt x="178" y="21417"/>
                </a:cubicBezTo>
                <a:cubicBezTo>
                  <a:pt x="120" y="21357"/>
                  <a:pt x="74" y="21285"/>
                  <a:pt x="46" y="21204"/>
                </a:cubicBezTo>
                <a:cubicBezTo>
                  <a:pt x="23" y="21147"/>
                  <a:pt x="11" y="21077"/>
                  <a:pt x="6" y="20985"/>
                </a:cubicBezTo>
                <a:cubicBezTo>
                  <a:pt x="0" y="20894"/>
                  <a:pt x="0" y="20781"/>
                  <a:pt x="0" y="20640"/>
                </a:cubicBezTo>
                <a:lnTo>
                  <a:pt x="0" y="960"/>
                </a:lnTo>
                <a:cubicBezTo>
                  <a:pt x="0" y="819"/>
                  <a:pt x="0" y="706"/>
                  <a:pt x="6" y="615"/>
                </a:cubicBezTo>
                <a:cubicBezTo>
                  <a:pt x="11" y="523"/>
                  <a:pt x="23" y="453"/>
                  <a:pt x="46" y="396"/>
                </a:cubicBezTo>
                <a:cubicBezTo>
                  <a:pt x="74" y="315"/>
                  <a:pt x="120" y="243"/>
                  <a:pt x="178" y="183"/>
                </a:cubicBezTo>
                <a:cubicBezTo>
                  <a:pt x="236" y="123"/>
                  <a:pt x="307" y="77"/>
                  <a:pt x="385" y="47"/>
                </a:cubicBezTo>
                <a:cubicBezTo>
                  <a:pt x="440" y="24"/>
                  <a:pt x="509" y="12"/>
                  <a:pt x="598" y="6"/>
                </a:cubicBezTo>
                <a:cubicBezTo>
                  <a:pt x="687" y="0"/>
                  <a:pt x="796" y="0"/>
                  <a:pt x="933" y="0"/>
                </a:cubicBezTo>
                <a:close/>
              </a:path>
            </a:pathLst>
          </a:custGeom>
          <a:solidFill>
            <a:schemeClr val="accent4"/>
          </a:solidFill>
          <a:ln w="12700">
            <a:miter lim="400000"/>
          </a:ln>
        </p:spPr>
        <p:txBody>
          <a:bodyPr lIns="0" tIns="0" rIns="0" bIns="0" anchor="ctr"/>
          <a:lstStyle/>
          <a:p>
            <a:endParaRPr/>
          </a:p>
        </p:txBody>
      </p:sp>
      <p:sp>
        <p:nvSpPr>
          <p:cNvPr id="1067" name="Shape"/>
          <p:cNvSpPr/>
          <p:nvPr/>
        </p:nvSpPr>
        <p:spPr>
          <a:xfrm>
            <a:off x="15986018" y="5405391"/>
            <a:ext cx="6741437" cy="6554409"/>
          </a:xfrm>
          <a:custGeom>
            <a:avLst/>
            <a:gdLst/>
            <a:ahLst/>
            <a:cxnLst>
              <a:cxn ang="0">
                <a:pos x="wd2" y="hd2"/>
              </a:cxn>
              <a:cxn ang="5400000">
                <a:pos x="wd2" y="hd2"/>
              </a:cxn>
              <a:cxn ang="10800000">
                <a:pos x="wd2" y="hd2"/>
              </a:cxn>
              <a:cxn ang="16200000">
                <a:pos x="wd2" y="hd2"/>
              </a:cxn>
            </a:cxnLst>
            <a:rect l="0" t="0" r="r" b="b"/>
            <a:pathLst>
              <a:path w="21600" h="21600" extrusionOk="0">
                <a:moveTo>
                  <a:pt x="933" y="0"/>
                </a:moveTo>
                <a:lnTo>
                  <a:pt x="20667" y="0"/>
                </a:lnTo>
                <a:cubicBezTo>
                  <a:pt x="20804" y="0"/>
                  <a:pt x="20913" y="0"/>
                  <a:pt x="21002" y="6"/>
                </a:cubicBezTo>
                <a:cubicBezTo>
                  <a:pt x="21091" y="12"/>
                  <a:pt x="21160" y="24"/>
                  <a:pt x="21215" y="47"/>
                </a:cubicBezTo>
                <a:cubicBezTo>
                  <a:pt x="21293" y="77"/>
                  <a:pt x="21364" y="123"/>
                  <a:pt x="21422" y="183"/>
                </a:cubicBezTo>
                <a:cubicBezTo>
                  <a:pt x="21480" y="243"/>
                  <a:pt x="21526" y="315"/>
                  <a:pt x="21554" y="396"/>
                </a:cubicBezTo>
                <a:cubicBezTo>
                  <a:pt x="21577" y="453"/>
                  <a:pt x="21589" y="523"/>
                  <a:pt x="21594" y="615"/>
                </a:cubicBezTo>
                <a:cubicBezTo>
                  <a:pt x="21600" y="706"/>
                  <a:pt x="21600" y="819"/>
                  <a:pt x="21600" y="960"/>
                </a:cubicBezTo>
                <a:lnTo>
                  <a:pt x="21600" y="20640"/>
                </a:lnTo>
                <a:cubicBezTo>
                  <a:pt x="21600" y="20781"/>
                  <a:pt x="21600" y="20894"/>
                  <a:pt x="21594" y="20985"/>
                </a:cubicBezTo>
                <a:cubicBezTo>
                  <a:pt x="21589" y="21077"/>
                  <a:pt x="21577" y="21147"/>
                  <a:pt x="21554" y="21204"/>
                </a:cubicBezTo>
                <a:cubicBezTo>
                  <a:pt x="21526" y="21285"/>
                  <a:pt x="21480" y="21357"/>
                  <a:pt x="21422" y="21417"/>
                </a:cubicBezTo>
                <a:cubicBezTo>
                  <a:pt x="21364" y="21477"/>
                  <a:pt x="21293" y="21523"/>
                  <a:pt x="21215" y="21553"/>
                </a:cubicBezTo>
                <a:cubicBezTo>
                  <a:pt x="21160" y="21576"/>
                  <a:pt x="21091" y="21588"/>
                  <a:pt x="21002" y="21594"/>
                </a:cubicBezTo>
                <a:cubicBezTo>
                  <a:pt x="20913" y="21600"/>
                  <a:pt x="20804" y="21600"/>
                  <a:pt x="20667" y="21600"/>
                </a:cubicBezTo>
                <a:lnTo>
                  <a:pt x="933" y="21600"/>
                </a:lnTo>
                <a:cubicBezTo>
                  <a:pt x="796" y="21600"/>
                  <a:pt x="687" y="21600"/>
                  <a:pt x="598" y="21594"/>
                </a:cubicBezTo>
                <a:cubicBezTo>
                  <a:pt x="509" y="21588"/>
                  <a:pt x="440" y="21576"/>
                  <a:pt x="385" y="21553"/>
                </a:cubicBezTo>
                <a:cubicBezTo>
                  <a:pt x="307" y="21523"/>
                  <a:pt x="236" y="21477"/>
                  <a:pt x="178" y="21417"/>
                </a:cubicBezTo>
                <a:cubicBezTo>
                  <a:pt x="120" y="21357"/>
                  <a:pt x="74" y="21285"/>
                  <a:pt x="46" y="21204"/>
                </a:cubicBezTo>
                <a:cubicBezTo>
                  <a:pt x="23" y="21147"/>
                  <a:pt x="11" y="21077"/>
                  <a:pt x="6" y="20985"/>
                </a:cubicBezTo>
                <a:cubicBezTo>
                  <a:pt x="0" y="20894"/>
                  <a:pt x="0" y="20781"/>
                  <a:pt x="0" y="20640"/>
                </a:cubicBezTo>
                <a:lnTo>
                  <a:pt x="0" y="960"/>
                </a:lnTo>
                <a:cubicBezTo>
                  <a:pt x="0" y="819"/>
                  <a:pt x="0" y="706"/>
                  <a:pt x="6" y="615"/>
                </a:cubicBezTo>
                <a:cubicBezTo>
                  <a:pt x="11" y="523"/>
                  <a:pt x="23" y="453"/>
                  <a:pt x="46" y="396"/>
                </a:cubicBezTo>
                <a:cubicBezTo>
                  <a:pt x="74" y="315"/>
                  <a:pt x="120" y="243"/>
                  <a:pt x="178" y="183"/>
                </a:cubicBezTo>
                <a:cubicBezTo>
                  <a:pt x="236" y="123"/>
                  <a:pt x="307" y="77"/>
                  <a:pt x="385" y="47"/>
                </a:cubicBezTo>
                <a:cubicBezTo>
                  <a:pt x="440" y="24"/>
                  <a:pt x="509" y="12"/>
                  <a:pt x="598" y="6"/>
                </a:cubicBezTo>
                <a:cubicBezTo>
                  <a:pt x="687" y="0"/>
                  <a:pt x="796" y="0"/>
                  <a:pt x="933" y="0"/>
                </a:cubicBezTo>
                <a:close/>
              </a:path>
            </a:pathLst>
          </a:custGeom>
          <a:solidFill>
            <a:schemeClr val="accent4"/>
          </a:solidFill>
          <a:ln w="12700">
            <a:miter lim="400000"/>
          </a:ln>
        </p:spPr>
        <p:txBody>
          <a:bodyPr lIns="0" tIns="0" rIns="0" bIns="0" anchor="ctr"/>
          <a:lstStyle/>
          <a:p>
            <a:endParaRPr/>
          </a:p>
        </p:txBody>
      </p:sp>
      <p:sp>
        <p:nvSpPr>
          <p:cNvPr id="1068" name="Venn diagram"/>
          <p:cNvSpPr txBox="1"/>
          <p:nvPr/>
        </p:nvSpPr>
        <p:spPr>
          <a:xfrm>
            <a:off x="1658732" y="1893902"/>
            <a:ext cx="7037751"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4600">
                <a:latin typeface="Barlow Bold"/>
                <a:ea typeface="Barlow Bold"/>
                <a:cs typeface="Barlow Bold"/>
                <a:sym typeface="Barlow Bold"/>
              </a:defRPr>
            </a:lvl1pPr>
          </a:lstStyle>
          <a:p>
            <a:r>
              <a:rPr dirty="0">
                <a:solidFill>
                  <a:schemeClr val="tx1"/>
                </a:solidFill>
              </a:rPr>
              <a:t>Vision, Mission and Values</a:t>
            </a:r>
          </a:p>
        </p:txBody>
      </p:sp>
      <p:sp>
        <p:nvSpPr>
          <p:cNvPr id="1069"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658732" y="3042163"/>
            <a:ext cx="20622977" cy="1625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500">
                <a:solidFill>
                  <a:srgbClr val="9D9F9D"/>
                </a:solidFill>
                <a:latin typeface="Barlow Medium"/>
                <a:ea typeface="Barlow Medium"/>
                <a:cs typeface="Barlow Medium"/>
                <a:sym typeface="Barlow Medium"/>
              </a:defRPr>
            </a:lvl1pPr>
          </a:lstStyle>
          <a:p>
            <a:r>
              <a:rPr>
                <a:solidFill>
                  <a:schemeClr val="tx2"/>
                </a:solidFill>
              </a:rPr>
              <a:t>Mission, vision and values statements serve as the foundation for an organization’s strategic plan. They convey the purpose, direction and underlying values of the organization. When developed and implemented in a thoughtful and deliberate manner, these statements can serve as powerful tools that provide organizations with meaningful guidance, especially under times of rapid change. Consequently, taking the time to craft relevant mission, vision and value statements should be carefully considered.</a:t>
            </a:r>
          </a:p>
        </p:txBody>
      </p:sp>
      <p:sp>
        <p:nvSpPr>
          <p:cNvPr id="1070" name="Shape"/>
          <p:cNvSpPr/>
          <p:nvPr/>
        </p:nvSpPr>
        <p:spPr>
          <a:xfrm>
            <a:off x="8821334" y="5405430"/>
            <a:ext cx="6741332" cy="1147770"/>
          </a:xfrm>
          <a:custGeom>
            <a:avLst/>
            <a:gdLst/>
            <a:ahLst/>
            <a:cxnLst>
              <a:cxn ang="0">
                <a:pos x="wd2" y="hd2"/>
              </a:cxn>
              <a:cxn ang="5400000">
                <a:pos x="wd2" y="hd2"/>
              </a:cxn>
              <a:cxn ang="10800000">
                <a:pos x="wd2" y="hd2"/>
              </a:cxn>
              <a:cxn ang="16200000">
                <a:pos x="wd2" y="hd2"/>
              </a:cxn>
            </a:cxnLst>
            <a:rect l="0" t="0" r="r" b="b"/>
            <a:pathLst>
              <a:path w="21599" h="21596" extrusionOk="0">
                <a:moveTo>
                  <a:pt x="933" y="0"/>
                </a:moveTo>
                <a:cubicBezTo>
                  <a:pt x="796" y="0"/>
                  <a:pt x="686" y="-4"/>
                  <a:pt x="597" y="30"/>
                </a:cubicBezTo>
                <a:cubicBezTo>
                  <a:pt x="508" y="63"/>
                  <a:pt x="440" y="134"/>
                  <a:pt x="385" y="269"/>
                </a:cubicBezTo>
                <a:cubicBezTo>
                  <a:pt x="306" y="437"/>
                  <a:pt x="236" y="704"/>
                  <a:pt x="178" y="1045"/>
                </a:cubicBezTo>
                <a:cubicBezTo>
                  <a:pt x="120" y="1386"/>
                  <a:pt x="74" y="1799"/>
                  <a:pt x="45" y="2262"/>
                </a:cubicBezTo>
                <a:cubicBezTo>
                  <a:pt x="23" y="2584"/>
                  <a:pt x="10" y="2987"/>
                  <a:pt x="5" y="3509"/>
                </a:cubicBezTo>
                <a:cubicBezTo>
                  <a:pt x="-1" y="4032"/>
                  <a:pt x="0" y="4677"/>
                  <a:pt x="0" y="5481"/>
                </a:cubicBezTo>
                <a:lnTo>
                  <a:pt x="0" y="21596"/>
                </a:lnTo>
                <a:lnTo>
                  <a:pt x="21598" y="21596"/>
                </a:lnTo>
                <a:lnTo>
                  <a:pt x="21598" y="5481"/>
                </a:lnTo>
                <a:cubicBezTo>
                  <a:pt x="21598" y="4677"/>
                  <a:pt x="21599" y="4032"/>
                  <a:pt x="21593" y="3509"/>
                </a:cubicBezTo>
                <a:cubicBezTo>
                  <a:pt x="21588" y="2987"/>
                  <a:pt x="21575" y="2584"/>
                  <a:pt x="21553" y="2262"/>
                </a:cubicBezTo>
                <a:cubicBezTo>
                  <a:pt x="21524" y="1799"/>
                  <a:pt x="21478" y="1386"/>
                  <a:pt x="21420" y="1045"/>
                </a:cubicBezTo>
                <a:cubicBezTo>
                  <a:pt x="21362" y="704"/>
                  <a:pt x="21292" y="437"/>
                  <a:pt x="21213" y="269"/>
                </a:cubicBezTo>
                <a:cubicBezTo>
                  <a:pt x="21158" y="134"/>
                  <a:pt x="21090" y="63"/>
                  <a:pt x="21001" y="30"/>
                </a:cubicBezTo>
                <a:cubicBezTo>
                  <a:pt x="20912" y="-4"/>
                  <a:pt x="20802" y="0"/>
                  <a:pt x="20665" y="0"/>
                </a:cubicBezTo>
                <a:lnTo>
                  <a:pt x="933" y="0"/>
                </a:lnTo>
                <a:close/>
              </a:path>
            </a:pathLst>
          </a:custGeom>
          <a:solidFill>
            <a:schemeClr val="accent2"/>
          </a:solidFill>
          <a:ln w="12700">
            <a:miter lim="400000"/>
          </a:ln>
        </p:spPr>
        <p:txBody>
          <a:bodyPr lIns="0" tIns="0" rIns="0" bIns="0" anchor="ctr"/>
          <a:lstStyle/>
          <a:p>
            <a:endParaRPr/>
          </a:p>
        </p:txBody>
      </p:sp>
      <p:sp>
        <p:nvSpPr>
          <p:cNvPr id="1071" name="Shape"/>
          <p:cNvSpPr/>
          <p:nvPr/>
        </p:nvSpPr>
        <p:spPr>
          <a:xfrm>
            <a:off x="1645834" y="5405430"/>
            <a:ext cx="6741332" cy="1147770"/>
          </a:xfrm>
          <a:custGeom>
            <a:avLst/>
            <a:gdLst/>
            <a:ahLst/>
            <a:cxnLst>
              <a:cxn ang="0">
                <a:pos x="wd2" y="hd2"/>
              </a:cxn>
              <a:cxn ang="5400000">
                <a:pos x="wd2" y="hd2"/>
              </a:cxn>
              <a:cxn ang="10800000">
                <a:pos x="wd2" y="hd2"/>
              </a:cxn>
              <a:cxn ang="16200000">
                <a:pos x="wd2" y="hd2"/>
              </a:cxn>
            </a:cxnLst>
            <a:rect l="0" t="0" r="r" b="b"/>
            <a:pathLst>
              <a:path w="21599" h="21596" extrusionOk="0">
                <a:moveTo>
                  <a:pt x="933" y="0"/>
                </a:moveTo>
                <a:cubicBezTo>
                  <a:pt x="796" y="0"/>
                  <a:pt x="686" y="-4"/>
                  <a:pt x="597" y="30"/>
                </a:cubicBezTo>
                <a:cubicBezTo>
                  <a:pt x="508" y="63"/>
                  <a:pt x="440" y="134"/>
                  <a:pt x="385" y="269"/>
                </a:cubicBezTo>
                <a:cubicBezTo>
                  <a:pt x="306" y="437"/>
                  <a:pt x="236" y="704"/>
                  <a:pt x="178" y="1045"/>
                </a:cubicBezTo>
                <a:cubicBezTo>
                  <a:pt x="120" y="1386"/>
                  <a:pt x="74" y="1799"/>
                  <a:pt x="45" y="2262"/>
                </a:cubicBezTo>
                <a:cubicBezTo>
                  <a:pt x="23" y="2584"/>
                  <a:pt x="10" y="2987"/>
                  <a:pt x="5" y="3509"/>
                </a:cubicBezTo>
                <a:cubicBezTo>
                  <a:pt x="-1" y="4032"/>
                  <a:pt x="0" y="4677"/>
                  <a:pt x="0" y="5481"/>
                </a:cubicBezTo>
                <a:lnTo>
                  <a:pt x="0" y="21596"/>
                </a:lnTo>
                <a:lnTo>
                  <a:pt x="21598" y="21596"/>
                </a:lnTo>
                <a:lnTo>
                  <a:pt x="21598" y="5481"/>
                </a:lnTo>
                <a:cubicBezTo>
                  <a:pt x="21598" y="4677"/>
                  <a:pt x="21599" y="4032"/>
                  <a:pt x="21593" y="3509"/>
                </a:cubicBezTo>
                <a:cubicBezTo>
                  <a:pt x="21588" y="2987"/>
                  <a:pt x="21575" y="2584"/>
                  <a:pt x="21553" y="2262"/>
                </a:cubicBezTo>
                <a:cubicBezTo>
                  <a:pt x="21524" y="1799"/>
                  <a:pt x="21478" y="1386"/>
                  <a:pt x="21420" y="1045"/>
                </a:cubicBezTo>
                <a:cubicBezTo>
                  <a:pt x="21362" y="704"/>
                  <a:pt x="21292" y="437"/>
                  <a:pt x="21213" y="269"/>
                </a:cubicBezTo>
                <a:cubicBezTo>
                  <a:pt x="21158" y="134"/>
                  <a:pt x="21090" y="63"/>
                  <a:pt x="21001" y="30"/>
                </a:cubicBezTo>
                <a:cubicBezTo>
                  <a:pt x="20912" y="-4"/>
                  <a:pt x="20802" y="0"/>
                  <a:pt x="20665" y="0"/>
                </a:cubicBezTo>
                <a:lnTo>
                  <a:pt x="933" y="0"/>
                </a:lnTo>
                <a:close/>
              </a:path>
            </a:pathLst>
          </a:custGeom>
          <a:solidFill>
            <a:schemeClr val="accent1"/>
          </a:solidFill>
          <a:ln w="12700">
            <a:miter lim="400000"/>
          </a:ln>
        </p:spPr>
        <p:txBody>
          <a:bodyPr lIns="0" tIns="0" rIns="0" bIns="0" anchor="ctr"/>
          <a:lstStyle/>
          <a:p>
            <a:endParaRPr/>
          </a:p>
        </p:txBody>
      </p:sp>
      <p:sp>
        <p:nvSpPr>
          <p:cNvPr id="1072" name="Shape"/>
          <p:cNvSpPr/>
          <p:nvPr/>
        </p:nvSpPr>
        <p:spPr>
          <a:xfrm>
            <a:off x="15996834" y="5405430"/>
            <a:ext cx="6741333" cy="1147770"/>
          </a:xfrm>
          <a:custGeom>
            <a:avLst/>
            <a:gdLst/>
            <a:ahLst/>
            <a:cxnLst>
              <a:cxn ang="0">
                <a:pos x="wd2" y="hd2"/>
              </a:cxn>
              <a:cxn ang="5400000">
                <a:pos x="wd2" y="hd2"/>
              </a:cxn>
              <a:cxn ang="10800000">
                <a:pos x="wd2" y="hd2"/>
              </a:cxn>
              <a:cxn ang="16200000">
                <a:pos x="wd2" y="hd2"/>
              </a:cxn>
            </a:cxnLst>
            <a:rect l="0" t="0" r="r" b="b"/>
            <a:pathLst>
              <a:path w="21599" h="21596" extrusionOk="0">
                <a:moveTo>
                  <a:pt x="933" y="0"/>
                </a:moveTo>
                <a:cubicBezTo>
                  <a:pt x="796" y="0"/>
                  <a:pt x="686" y="-4"/>
                  <a:pt x="597" y="30"/>
                </a:cubicBezTo>
                <a:cubicBezTo>
                  <a:pt x="508" y="63"/>
                  <a:pt x="440" y="134"/>
                  <a:pt x="385" y="269"/>
                </a:cubicBezTo>
                <a:cubicBezTo>
                  <a:pt x="306" y="437"/>
                  <a:pt x="236" y="704"/>
                  <a:pt x="178" y="1045"/>
                </a:cubicBezTo>
                <a:cubicBezTo>
                  <a:pt x="120" y="1386"/>
                  <a:pt x="74" y="1799"/>
                  <a:pt x="45" y="2262"/>
                </a:cubicBezTo>
                <a:cubicBezTo>
                  <a:pt x="23" y="2584"/>
                  <a:pt x="10" y="2987"/>
                  <a:pt x="5" y="3509"/>
                </a:cubicBezTo>
                <a:cubicBezTo>
                  <a:pt x="-1" y="4032"/>
                  <a:pt x="0" y="4677"/>
                  <a:pt x="0" y="5481"/>
                </a:cubicBezTo>
                <a:lnTo>
                  <a:pt x="0" y="21596"/>
                </a:lnTo>
                <a:lnTo>
                  <a:pt x="21598" y="21596"/>
                </a:lnTo>
                <a:lnTo>
                  <a:pt x="21598" y="5481"/>
                </a:lnTo>
                <a:cubicBezTo>
                  <a:pt x="21598" y="4677"/>
                  <a:pt x="21599" y="4032"/>
                  <a:pt x="21593" y="3509"/>
                </a:cubicBezTo>
                <a:cubicBezTo>
                  <a:pt x="21588" y="2987"/>
                  <a:pt x="21575" y="2584"/>
                  <a:pt x="21553" y="2262"/>
                </a:cubicBezTo>
                <a:cubicBezTo>
                  <a:pt x="21524" y="1799"/>
                  <a:pt x="21478" y="1386"/>
                  <a:pt x="21420" y="1045"/>
                </a:cubicBezTo>
                <a:cubicBezTo>
                  <a:pt x="21362" y="704"/>
                  <a:pt x="21292" y="437"/>
                  <a:pt x="21213" y="269"/>
                </a:cubicBezTo>
                <a:cubicBezTo>
                  <a:pt x="21158" y="134"/>
                  <a:pt x="21090" y="63"/>
                  <a:pt x="21001" y="30"/>
                </a:cubicBezTo>
                <a:cubicBezTo>
                  <a:pt x="20912" y="-4"/>
                  <a:pt x="20802" y="0"/>
                  <a:pt x="20665" y="0"/>
                </a:cubicBezTo>
                <a:lnTo>
                  <a:pt x="933" y="0"/>
                </a:lnTo>
                <a:close/>
              </a:path>
            </a:pathLst>
          </a:custGeom>
          <a:solidFill>
            <a:schemeClr val="accent3"/>
          </a:solidFill>
          <a:ln w="12700">
            <a:miter lim="400000"/>
          </a:ln>
        </p:spPr>
        <p:txBody>
          <a:bodyPr lIns="0" tIns="0" rIns="0" bIns="0" anchor="ctr"/>
          <a:lstStyle/>
          <a:p>
            <a:endParaRPr/>
          </a:p>
        </p:txBody>
      </p:sp>
      <p:sp>
        <p:nvSpPr>
          <p:cNvPr id="1073"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56059" y="5669185"/>
            <a:ext cx="3299353"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3500">
                <a:solidFill>
                  <a:srgbClr val="F7F5F6"/>
                </a:solidFill>
                <a:latin typeface="Barlow SemiBold"/>
                <a:ea typeface="Barlow SemiBold"/>
                <a:cs typeface="Barlow SemiBold"/>
                <a:sym typeface="Barlow SemiBold"/>
              </a:defRPr>
            </a:lvl1pPr>
          </a:lstStyle>
          <a:p>
            <a:r>
              <a:rPr dirty="0">
                <a:solidFill>
                  <a:schemeClr val="bg1"/>
                </a:solidFill>
              </a:rPr>
              <a:t>Our Mission</a:t>
            </a:r>
          </a:p>
        </p:txBody>
      </p:sp>
      <p:sp>
        <p:nvSpPr>
          <p:cNvPr id="107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0531559" y="5669185"/>
            <a:ext cx="3299353"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3500">
                <a:solidFill>
                  <a:srgbClr val="F7F5F6"/>
                </a:solidFill>
                <a:latin typeface="Barlow SemiBold"/>
                <a:ea typeface="Barlow SemiBold"/>
                <a:cs typeface="Barlow SemiBold"/>
                <a:sym typeface="Barlow SemiBold"/>
              </a:defRPr>
            </a:lvl1pPr>
          </a:lstStyle>
          <a:p>
            <a:r>
              <a:rPr>
                <a:solidFill>
                  <a:schemeClr val="bg1"/>
                </a:solidFill>
              </a:rPr>
              <a:t>Our Vision</a:t>
            </a:r>
          </a:p>
        </p:txBody>
      </p:sp>
      <p:sp>
        <p:nvSpPr>
          <p:cNvPr id="1075"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7707060" y="5669185"/>
            <a:ext cx="3299353"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3500">
                <a:solidFill>
                  <a:srgbClr val="F7F5F6"/>
                </a:solidFill>
                <a:latin typeface="Barlow SemiBold"/>
                <a:ea typeface="Barlow SemiBold"/>
                <a:cs typeface="Barlow SemiBold"/>
                <a:sym typeface="Barlow SemiBold"/>
              </a:defRPr>
            </a:lvl1pPr>
          </a:lstStyle>
          <a:p>
            <a:r>
              <a:rPr>
                <a:solidFill>
                  <a:schemeClr val="bg1"/>
                </a:solidFill>
              </a:rPr>
              <a:t>Our Values</a:t>
            </a:r>
          </a:p>
        </p:txBody>
      </p:sp>
      <p:sp>
        <p:nvSpPr>
          <p:cNvPr id="107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6343553" y="7779126"/>
            <a:ext cx="6026366" cy="2844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defRPr sz="2000">
                <a:solidFill>
                  <a:srgbClr val="9D9F9D"/>
                </a:solidFill>
                <a:latin typeface="Barlow Medium"/>
                <a:ea typeface="Barlow Medium"/>
                <a:cs typeface="Barlow Medium"/>
                <a:sym typeface="Barlow Medium"/>
              </a:defRPr>
            </a:pPr>
            <a:r>
              <a:rPr>
                <a:solidFill>
                  <a:schemeClr val="tx2"/>
                </a:solidFill>
              </a:rPr>
              <a:t>Excellence: we establish and encourage high standards of science, policy, and practice.</a:t>
            </a:r>
          </a:p>
          <a:p>
            <a:pPr>
              <a:defRPr sz="2000">
                <a:solidFill>
                  <a:srgbClr val="9D9F9D"/>
                </a:solidFill>
                <a:latin typeface="Barlow Medium"/>
                <a:ea typeface="Barlow Medium"/>
                <a:cs typeface="Barlow Medium"/>
                <a:sym typeface="Barlow Medium"/>
              </a:defRPr>
            </a:pPr>
            <a:endParaRPr>
              <a:solidFill>
                <a:schemeClr val="tx2"/>
              </a:solidFill>
            </a:endParaRPr>
          </a:p>
          <a:p>
            <a:pPr>
              <a:defRPr sz="2000">
                <a:solidFill>
                  <a:srgbClr val="9D9F9D"/>
                </a:solidFill>
                <a:latin typeface="Barlow Medium"/>
                <a:ea typeface="Barlow Medium"/>
                <a:cs typeface="Barlow Medium"/>
                <a:sym typeface="Barlow Medium"/>
              </a:defRPr>
            </a:pPr>
            <a:r>
              <a:rPr>
                <a:solidFill>
                  <a:schemeClr val="tx2"/>
                </a:solidFill>
              </a:rPr>
              <a:t>Ethics: we are accountable and share a commitment to ethical professional practice.</a:t>
            </a:r>
          </a:p>
          <a:p>
            <a:pPr>
              <a:defRPr sz="2000">
                <a:solidFill>
                  <a:srgbClr val="9D9F9D"/>
                </a:solidFill>
                <a:latin typeface="Barlow Medium"/>
                <a:ea typeface="Barlow Medium"/>
                <a:cs typeface="Barlow Medium"/>
                <a:sym typeface="Barlow Medium"/>
              </a:defRPr>
            </a:pPr>
            <a:endParaRPr>
              <a:solidFill>
                <a:schemeClr val="tx2"/>
              </a:solidFill>
            </a:endParaRPr>
          </a:p>
          <a:p>
            <a:pPr>
              <a:defRPr sz="2000">
                <a:solidFill>
                  <a:srgbClr val="9D9F9D"/>
                </a:solidFill>
                <a:latin typeface="Barlow Medium"/>
                <a:ea typeface="Barlow Medium"/>
                <a:cs typeface="Barlow Medium"/>
                <a:sym typeface="Barlow Medium"/>
              </a:defRPr>
            </a:pPr>
            <a:r>
              <a:rPr>
                <a:solidFill>
                  <a:schemeClr val="tx2"/>
                </a:solidFill>
              </a:rPr>
              <a:t>Engagement: we are actively engaged in our profession and advocate constructively for environmental management. </a:t>
            </a:r>
          </a:p>
        </p:txBody>
      </p:sp>
      <p:sp>
        <p:nvSpPr>
          <p:cNvPr id="107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9178817" y="7626726"/>
            <a:ext cx="6026366" cy="3149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defRPr sz="2000">
                <a:solidFill>
                  <a:srgbClr val="9D9F9D"/>
                </a:solidFill>
                <a:latin typeface="Barlow Medium"/>
                <a:ea typeface="Barlow Medium"/>
                <a:cs typeface="Barlow Medium"/>
                <a:sym typeface="Barlow Medium"/>
              </a:defRPr>
            </a:pPr>
            <a:r>
              <a:rPr>
                <a:solidFill>
                  <a:schemeClr val="tx2"/>
                </a:solidFill>
              </a:rPr>
              <a:t>Promote excellence in practice by supporting our member in their professional development throughout their careers.</a:t>
            </a:r>
          </a:p>
          <a:p>
            <a:pPr>
              <a:defRPr sz="2000">
                <a:solidFill>
                  <a:srgbClr val="9D9F9D"/>
                </a:solidFill>
                <a:latin typeface="Barlow Medium"/>
                <a:ea typeface="Barlow Medium"/>
                <a:cs typeface="Barlow Medium"/>
                <a:sym typeface="Barlow Medium"/>
              </a:defRPr>
            </a:pPr>
            <a:endParaRPr>
              <a:solidFill>
                <a:schemeClr val="tx2"/>
              </a:solidFill>
            </a:endParaRPr>
          </a:p>
          <a:p>
            <a:pPr>
              <a:defRPr sz="2000">
                <a:solidFill>
                  <a:srgbClr val="9D9F9D"/>
                </a:solidFill>
                <a:latin typeface="Barlow Medium"/>
                <a:ea typeface="Barlow Medium"/>
                <a:cs typeface="Barlow Medium"/>
                <a:sym typeface="Barlow Medium"/>
              </a:defRPr>
            </a:pPr>
            <a:r>
              <a:rPr>
                <a:solidFill>
                  <a:schemeClr val="tx2"/>
                </a:solidFill>
              </a:rPr>
              <a:t>Support the profession in its contribution to good environmental outcomes.</a:t>
            </a:r>
          </a:p>
          <a:p>
            <a:pPr>
              <a:defRPr sz="2000">
                <a:solidFill>
                  <a:srgbClr val="9D9F9D"/>
                </a:solidFill>
                <a:latin typeface="Barlow Medium"/>
                <a:ea typeface="Barlow Medium"/>
                <a:cs typeface="Barlow Medium"/>
                <a:sym typeface="Barlow Medium"/>
              </a:defRPr>
            </a:pPr>
            <a:endParaRPr>
              <a:solidFill>
                <a:schemeClr val="tx2"/>
              </a:solidFill>
            </a:endParaRPr>
          </a:p>
          <a:p>
            <a:pPr>
              <a:defRPr sz="2000">
                <a:solidFill>
                  <a:srgbClr val="9D9F9D"/>
                </a:solidFill>
                <a:latin typeface="Barlow Medium"/>
                <a:ea typeface="Barlow Medium"/>
                <a:cs typeface="Barlow Medium"/>
                <a:sym typeface="Barlow Medium"/>
              </a:defRPr>
            </a:pPr>
            <a:r>
              <a:rPr>
                <a:solidFill>
                  <a:schemeClr val="tx2"/>
                </a:solidFill>
              </a:rPr>
              <a:t>Be credible, respected and valued.</a:t>
            </a:r>
          </a:p>
          <a:p>
            <a:pPr>
              <a:defRPr sz="2000">
                <a:solidFill>
                  <a:srgbClr val="9D9F9D"/>
                </a:solidFill>
                <a:latin typeface="Barlow Medium"/>
                <a:ea typeface="Barlow Medium"/>
                <a:cs typeface="Barlow Medium"/>
                <a:sym typeface="Barlow Medium"/>
              </a:defRPr>
            </a:pPr>
            <a:endParaRPr>
              <a:solidFill>
                <a:schemeClr val="tx2"/>
              </a:solidFill>
            </a:endParaRPr>
          </a:p>
          <a:p>
            <a:pPr>
              <a:defRPr sz="2000">
                <a:solidFill>
                  <a:srgbClr val="9D9F9D"/>
                </a:solidFill>
                <a:latin typeface="Barlow Medium"/>
                <a:ea typeface="Barlow Medium"/>
                <a:cs typeface="Barlow Medium"/>
                <a:sym typeface="Barlow Medium"/>
              </a:defRPr>
            </a:pPr>
            <a:r>
              <a:rPr>
                <a:solidFill>
                  <a:schemeClr val="tx2"/>
                </a:solidFill>
              </a:rPr>
              <a:t>Represent the diversity of the professional.</a:t>
            </a:r>
          </a:p>
        </p:txBody>
      </p:sp>
      <p:sp>
        <p:nvSpPr>
          <p:cNvPr id="2" name="Shape">
            <a:hlinkClick r:id="rId2"/>
            <a:extLst>
              <a:ext uri="{FF2B5EF4-FFF2-40B4-BE49-F238E27FC236}">
                <a16:creationId xmlns:a16="http://schemas.microsoft.com/office/drawing/2014/main" id="{9B803240-AD3C-EEA6-EAA2-C632D36818A5}"/>
              </a:ext>
            </a:extLst>
          </p:cNvPr>
          <p:cNvSpPr/>
          <p:nvPr/>
        </p:nvSpPr>
        <p:spPr>
          <a:xfrm>
            <a:off x="21222216" y="12517040"/>
            <a:ext cx="2088733" cy="560389"/>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EF754A"/>
      </a:accent1>
      <a:accent2>
        <a:srgbClr val="956D98"/>
      </a:accent2>
      <a:accent3>
        <a:srgbClr val="405C72"/>
      </a:accent3>
      <a:accent4>
        <a:srgbClr val="E9E8DF"/>
      </a:accent4>
      <a:accent5>
        <a:srgbClr val="C3C5BE"/>
      </a:accent5>
      <a:accent6>
        <a:srgbClr val="864229"/>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193</Words>
  <Application>Microsoft Macintosh PowerPoint</Application>
  <PresentationFormat>Custom</PresentationFormat>
  <Paragraphs>18</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Bold</vt:lpstr>
      <vt:lpstr>Barlow Medium</vt:lpstr>
      <vt:lpstr>Barlow SemiBold</vt:lpstr>
      <vt:lpstr>Helvetica Light</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6</cp:revision>
  <dcterms:modified xsi:type="dcterms:W3CDTF">2023-04-18T06:16:01Z</dcterms:modified>
</cp:coreProperties>
</file>