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1"/>
    <p:restoredTop sz="94684"/>
  </p:normalViewPr>
  <p:slideViewPr>
    <p:cSldViewPr snapToGrid="0" snapToObjects="1" showGuides="1">
      <p:cViewPr varScale="1">
        <p:scale>
          <a:sx n="53" d="100"/>
          <a:sy n="53" d="100"/>
        </p:scale>
        <p:origin x="9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"/>
          <p:cNvSpPr/>
          <p:nvPr/>
        </p:nvSpPr>
        <p:spPr>
          <a:xfrm>
            <a:off x="1924698" y="3665457"/>
            <a:ext cx="6384999" cy="6384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3568"/>
                </a:moveTo>
                <a:cubicBezTo>
                  <a:pt x="11485" y="3568"/>
                  <a:pt x="13130" y="4225"/>
                  <a:pt x="14386" y="5539"/>
                </a:cubicBezTo>
                <a:cubicBezTo>
                  <a:pt x="16897" y="8167"/>
                  <a:pt x="16897" y="12427"/>
                  <a:pt x="14386" y="15055"/>
                </a:cubicBezTo>
                <a:cubicBezTo>
                  <a:pt x="11874" y="17683"/>
                  <a:pt x="7804" y="17683"/>
                  <a:pt x="5292" y="15055"/>
                </a:cubicBezTo>
                <a:cubicBezTo>
                  <a:pt x="2781" y="12427"/>
                  <a:pt x="2781" y="8167"/>
                  <a:pt x="5292" y="5539"/>
                </a:cubicBezTo>
                <a:cubicBezTo>
                  <a:pt x="6548" y="4225"/>
                  <a:pt x="8193" y="3568"/>
                  <a:pt x="9839" y="3568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27" name="Line"/>
          <p:cNvSpPr/>
          <p:nvPr/>
        </p:nvSpPr>
        <p:spPr>
          <a:xfrm>
            <a:off x="1647938" y="3373838"/>
            <a:ext cx="6973931" cy="6978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600" extrusionOk="0">
                <a:moveTo>
                  <a:pt x="21581" y="0"/>
                </a:moveTo>
                <a:lnTo>
                  <a:pt x="10576" y="0"/>
                </a:lnTo>
                <a:cubicBezTo>
                  <a:pt x="4686" y="125"/>
                  <a:pt x="-19" y="4946"/>
                  <a:pt x="0" y="10839"/>
                </a:cubicBezTo>
                <a:cubicBezTo>
                  <a:pt x="19" y="16703"/>
                  <a:pt x="4714" y="21480"/>
                  <a:pt x="10576" y="21600"/>
                </a:cubicBezTo>
                <a:lnTo>
                  <a:pt x="21506" y="21600"/>
                </a:lnTo>
              </a:path>
            </a:pathLst>
          </a:cu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28" name="Line"/>
          <p:cNvSpPr/>
          <p:nvPr/>
        </p:nvSpPr>
        <p:spPr>
          <a:xfrm flipV="1">
            <a:off x="7309553" y="4546328"/>
            <a:ext cx="4825660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29" name="Line"/>
          <p:cNvSpPr/>
          <p:nvPr/>
        </p:nvSpPr>
        <p:spPr>
          <a:xfrm flipV="1">
            <a:off x="8300153" y="6856019"/>
            <a:ext cx="3844708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0" name="Line"/>
          <p:cNvSpPr/>
          <p:nvPr/>
        </p:nvSpPr>
        <p:spPr>
          <a:xfrm flipV="1">
            <a:off x="7309553" y="9169672"/>
            <a:ext cx="4825660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1" name="Line"/>
          <p:cNvSpPr/>
          <p:nvPr/>
        </p:nvSpPr>
        <p:spPr>
          <a:xfrm>
            <a:off x="8096953" y="8000145"/>
            <a:ext cx="525705" cy="1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2" name="Line"/>
          <p:cNvSpPr/>
          <p:nvPr/>
        </p:nvSpPr>
        <p:spPr>
          <a:xfrm>
            <a:off x="8071553" y="5697794"/>
            <a:ext cx="525705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3" name="Line"/>
          <p:cNvSpPr/>
          <p:nvPr/>
        </p:nvSpPr>
        <p:spPr>
          <a:xfrm flipV="1">
            <a:off x="12398020" y="5689871"/>
            <a:ext cx="3264535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4" name="Line"/>
          <p:cNvSpPr/>
          <p:nvPr/>
        </p:nvSpPr>
        <p:spPr>
          <a:xfrm flipV="1">
            <a:off x="12398020" y="8000145"/>
            <a:ext cx="3264535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5" name="Line"/>
          <p:cNvSpPr/>
          <p:nvPr/>
        </p:nvSpPr>
        <p:spPr>
          <a:xfrm flipV="1">
            <a:off x="15945553" y="6856019"/>
            <a:ext cx="3264535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36" name="Venn diagram"/>
          <p:cNvSpPr txBox="1"/>
          <p:nvPr/>
        </p:nvSpPr>
        <p:spPr>
          <a:xfrm>
            <a:off x="3826891" y="6426200"/>
            <a:ext cx="2580613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5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Digital Marketing Strategy</a:t>
            </a:r>
          </a:p>
        </p:txBody>
      </p:sp>
      <p:grpSp>
        <p:nvGrpSpPr>
          <p:cNvPr id="440" name="Group"/>
          <p:cNvGrpSpPr/>
          <p:nvPr/>
        </p:nvGrpSpPr>
        <p:grpSpPr>
          <a:xfrm>
            <a:off x="8603672" y="2948531"/>
            <a:ext cx="3514402" cy="863601"/>
            <a:chOff x="0" y="0"/>
            <a:chExt cx="3514400" cy="863600"/>
          </a:xfrm>
        </p:grpSpPr>
        <p:sp>
          <p:nvSpPr>
            <p:cNvPr id="437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38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39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Goals and Objectives</a:t>
              </a:r>
            </a:p>
          </p:txBody>
        </p:sp>
      </p:grpSp>
      <p:grpSp>
        <p:nvGrpSpPr>
          <p:cNvPr id="444" name="Group"/>
          <p:cNvGrpSpPr/>
          <p:nvPr/>
        </p:nvGrpSpPr>
        <p:grpSpPr>
          <a:xfrm>
            <a:off x="8603672" y="5251464"/>
            <a:ext cx="3514402" cy="863601"/>
            <a:chOff x="0" y="0"/>
            <a:chExt cx="3514400" cy="863600"/>
          </a:xfrm>
        </p:grpSpPr>
        <p:sp>
          <p:nvSpPr>
            <p:cNvPr id="441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2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3" name="Venn diagram"/>
            <p:cNvSpPr txBox="1"/>
            <p:nvPr/>
          </p:nvSpPr>
          <p:spPr>
            <a:xfrm>
              <a:off x="931226" y="97366"/>
              <a:ext cx="2465001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Identify your customers</a:t>
              </a:r>
            </a:p>
          </p:txBody>
        </p:sp>
      </p:grpSp>
      <p:grpSp>
        <p:nvGrpSpPr>
          <p:cNvPr id="448" name="Group"/>
          <p:cNvGrpSpPr/>
          <p:nvPr/>
        </p:nvGrpSpPr>
        <p:grpSpPr>
          <a:xfrm>
            <a:off x="8603672" y="7577938"/>
            <a:ext cx="3514402" cy="863601"/>
            <a:chOff x="0" y="0"/>
            <a:chExt cx="3514400" cy="863600"/>
          </a:xfrm>
        </p:grpSpPr>
        <p:sp>
          <p:nvSpPr>
            <p:cNvPr id="445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6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47" name="Venn diagram"/>
            <p:cNvSpPr txBox="1"/>
            <p:nvPr/>
          </p:nvSpPr>
          <p:spPr>
            <a:xfrm>
              <a:off x="931226" y="97366"/>
              <a:ext cx="2465001" cy="660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Identify your competitors</a:t>
              </a:r>
            </a:p>
          </p:txBody>
        </p:sp>
      </p:grpSp>
      <p:grpSp>
        <p:nvGrpSpPr>
          <p:cNvPr id="452" name="Group"/>
          <p:cNvGrpSpPr/>
          <p:nvPr/>
        </p:nvGrpSpPr>
        <p:grpSpPr>
          <a:xfrm>
            <a:off x="8603672" y="9920831"/>
            <a:ext cx="3514402" cy="863601"/>
            <a:chOff x="0" y="0"/>
            <a:chExt cx="3514400" cy="863600"/>
          </a:xfrm>
        </p:grpSpPr>
        <p:sp>
          <p:nvSpPr>
            <p:cNvPr id="449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0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1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Decide the role</a:t>
              </a:r>
            </a:p>
          </p:txBody>
        </p:sp>
      </p:grpSp>
      <p:grpSp>
        <p:nvGrpSpPr>
          <p:cNvPr id="456" name="Group"/>
          <p:cNvGrpSpPr/>
          <p:nvPr/>
        </p:nvGrpSpPr>
        <p:grpSpPr>
          <a:xfrm>
            <a:off x="12117339" y="4114528"/>
            <a:ext cx="3514402" cy="863601"/>
            <a:chOff x="0" y="0"/>
            <a:chExt cx="3514400" cy="863600"/>
          </a:xfrm>
        </p:grpSpPr>
        <p:sp>
          <p:nvSpPr>
            <p:cNvPr id="453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4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5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SEO and SEM</a:t>
              </a:r>
            </a:p>
          </p:txBody>
        </p:sp>
      </p:grpSp>
      <p:grpSp>
        <p:nvGrpSpPr>
          <p:cNvPr id="460" name="Group"/>
          <p:cNvGrpSpPr/>
          <p:nvPr/>
        </p:nvGrpSpPr>
        <p:grpSpPr>
          <a:xfrm>
            <a:off x="12117339" y="6434394"/>
            <a:ext cx="3514402" cy="863601"/>
            <a:chOff x="0" y="0"/>
            <a:chExt cx="3514400" cy="863600"/>
          </a:xfrm>
        </p:grpSpPr>
        <p:sp>
          <p:nvSpPr>
            <p:cNvPr id="457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8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9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SMM Social Media</a:t>
              </a:r>
            </a:p>
          </p:txBody>
        </p:sp>
      </p:grpSp>
      <p:grpSp>
        <p:nvGrpSpPr>
          <p:cNvPr id="464" name="Group"/>
          <p:cNvGrpSpPr/>
          <p:nvPr/>
        </p:nvGrpSpPr>
        <p:grpSpPr>
          <a:xfrm>
            <a:off x="12117339" y="8746066"/>
            <a:ext cx="3514402" cy="863601"/>
            <a:chOff x="0" y="0"/>
            <a:chExt cx="3514400" cy="863600"/>
          </a:xfrm>
        </p:grpSpPr>
        <p:sp>
          <p:nvSpPr>
            <p:cNvPr id="461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2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3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Content marketing</a:t>
              </a:r>
            </a:p>
          </p:txBody>
        </p:sp>
      </p:grpSp>
      <p:grpSp>
        <p:nvGrpSpPr>
          <p:cNvPr id="468" name="Group"/>
          <p:cNvGrpSpPr/>
          <p:nvPr/>
        </p:nvGrpSpPr>
        <p:grpSpPr>
          <a:xfrm>
            <a:off x="15650266" y="5249876"/>
            <a:ext cx="3514402" cy="863601"/>
            <a:chOff x="0" y="0"/>
            <a:chExt cx="3514400" cy="863600"/>
          </a:xfrm>
        </p:grpSpPr>
        <p:sp>
          <p:nvSpPr>
            <p:cNvPr id="465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6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7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Mobile marketing</a:t>
              </a:r>
            </a:p>
          </p:txBody>
        </p:sp>
      </p:grpSp>
      <p:grpSp>
        <p:nvGrpSpPr>
          <p:cNvPr id="472" name="Group"/>
          <p:cNvGrpSpPr/>
          <p:nvPr/>
        </p:nvGrpSpPr>
        <p:grpSpPr>
          <a:xfrm>
            <a:off x="15658732" y="7564694"/>
            <a:ext cx="3514402" cy="863601"/>
            <a:chOff x="0" y="0"/>
            <a:chExt cx="3514400" cy="863600"/>
          </a:xfrm>
        </p:grpSpPr>
        <p:sp>
          <p:nvSpPr>
            <p:cNvPr id="469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70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71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Email marketing</a:t>
              </a:r>
            </a:p>
          </p:txBody>
        </p:sp>
      </p:grpSp>
      <p:grpSp>
        <p:nvGrpSpPr>
          <p:cNvPr id="476" name="Group"/>
          <p:cNvGrpSpPr/>
          <p:nvPr/>
        </p:nvGrpSpPr>
        <p:grpSpPr>
          <a:xfrm>
            <a:off x="19170073" y="6434666"/>
            <a:ext cx="3514402" cy="863601"/>
            <a:chOff x="0" y="0"/>
            <a:chExt cx="3514400" cy="863600"/>
          </a:xfrm>
        </p:grpSpPr>
        <p:sp>
          <p:nvSpPr>
            <p:cNvPr id="473" name="Shape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74" name="Shape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75" name="Venn diagram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18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Measure</a:t>
              </a:r>
            </a:p>
          </p:txBody>
        </p:sp>
      </p:grpSp>
      <p:sp>
        <p:nvSpPr>
          <p:cNvPr id="477" name="Line"/>
          <p:cNvSpPr/>
          <p:nvPr/>
        </p:nvSpPr>
        <p:spPr>
          <a:xfrm>
            <a:off x="2801875" y="4542096"/>
            <a:ext cx="4471391" cy="4630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1570" y="0"/>
                </a:moveTo>
                <a:lnTo>
                  <a:pt x="11129" y="0"/>
                </a:lnTo>
                <a:cubicBezTo>
                  <a:pt x="4954" y="25"/>
                  <a:pt x="-30" y="4888"/>
                  <a:pt x="0" y="10859"/>
                </a:cubicBezTo>
                <a:cubicBezTo>
                  <a:pt x="30" y="16787"/>
                  <a:pt x="4999" y="21582"/>
                  <a:pt x="11129" y="21600"/>
                </a:cubicBezTo>
                <a:lnTo>
                  <a:pt x="21558" y="21600"/>
                </a:lnTo>
              </a:path>
            </a:pathLst>
          </a:cu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78" name="Line"/>
          <p:cNvSpPr/>
          <p:nvPr/>
        </p:nvSpPr>
        <p:spPr>
          <a:xfrm>
            <a:off x="6893827" y="5693833"/>
            <a:ext cx="1153097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79" name="Line"/>
          <p:cNvSpPr/>
          <p:nvPr/>
        </p:nvSpPr>
        <p:spPr>
          <a:xfrm>
            <a:off x="7224027" y="6856019"/>
            <a:ext cx="1077383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0" name="Line"/>
          <p:cNvSpPr/>
          <p:nvPr/>
        </p:nvSpPr>
        <p:spPr>
          <a:xfrm>
            <a:off x="6887247" y="8000145"/>
            <a:ext cx="1185562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1" name="Shape"/>
          <p:cNvSpPr/>
          <p:nvPr/>
        </p:nvSpPr>
        <p:spPr>
          <a:xfrm>
            <a:off x="3010193" y="4010306"/>
            <a:ext cx="2178596" cy="1036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1" h="21342" extrusionOk="0">
                <a:moveTo>
                  <a:pt x="20644" y="8"/>
                </a:moveTo>
                <a:cubicBezTo>
                  <a:pt x="21105" y="-93"/>
                  <a:pt x="21486" y="751"/>
                  <a:pt x="21412" y="1709"/>
                </a:cubicBezTo>
                <a:cubicBezTo>
                  <a:pt x="21354" y="2450"/>
                  <a:pt x="21030" y="2966"/>
                  <a:pt x="20674" y="2882"/>
                </a:cubicBezTo>
                <a:cubicBezTo>
                  <a:pt x="16957" y="2934"/>
                  <a:pt x="13286" y="4601"/>
                  <a:pt x="9892" y="7777"/>
                </a:cubicBezTo>
                <a:cubicBezTo>
                  <a:pt x="6605" y="10853"/>
                  <a:pt x="3647" y="15282"/>
                  <a:pt x="1194" y="20800"/>
                </a:cubicBezTo>
                <a:cubicBezTo>
                  <a:pt x="990" y="21361"/>
                  <a:pt x="617" y="21507"/>
                  <a:pt x="330" y="21139"/>
                </a:cubicBezTo>
                <a:cubicBezTo>
                  <a:pt x="-54" y="20647"/>
                  <a:pt x="-114" y="19528"/>
                  <a:pt x="209" y="18870"/>
                </a:cubicBezTo>
                <a:cubicBezTo>
                  <a:pt x="2751" y="13001"/>
                  <a:pt x="5844" y="8297"/>
                  <a:pt x="9295" y="5052"/>
                </a:cubicBezTo>
                <a:cubicBezTo>
                  <a:pt x="12864" y="1696"/>
                  <a:pt x="16733" y="-23"/>
                  <a:pt x="20644" y="8"/>
                </a:cubicBezTo>
                <a:close/>
              </a:path>
            </a:pathLst>
          </a:custGeom>
          <a:solidFill>
            <a:srgbClr val="F7F5F6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2" name="Shape"/>
          <p:cNvSpPr/>
          <p:nvPr/>
        </p:nvSpPr>
        <p:spPr>
          <a:xfrm>
            <a:off x="2270455" y="5716183"/>
            <a:ext cx="355783" cy="22894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0" h="21425" extrusionOk="0">
                <a:moveTo>
                  <a:pt x="12906" y="431"/>
                </a:moveTo>
                <a:cubicBezTo>
                  <a:pt x="13744" y="65"/>
                  <a:pt x="16380" y="-104"/>
                  <a:pt x="18570" y="67"/>
                </a:cubicBezTo>
                <a:cubicBezTo>
                  <a:pt x="20630" y="228"/>
                  <a:pt x="21450" y="629"/>
                  <a:pt x="20381" y="953"/>
                </a:cubicBezTo>
                <a:cubicBezTo>
                  <a:pt x="12504" y="4025"/>
                  <a:pt x="8385" y="7309"/>
                  <a:pt x="8244" y="10629"/>
                </a:cubicBezTo>
                <a:cubicBezTo>
                  <a:pt x="8100" y="14028"/>
                  <a:pt x="12130" y="17399"/>
                  <a:pt x="20106" y="20550"/>
                </a:cubicBezTo>
                <a:cubicBezTo>
                  <a:pt x="21099" y="20881"/>
                  <a:pt x="20054" y="21277"/>
                  <a:pt x="17875" y="21394"/>
                </a:cubicBezTo>
                <a:cubicBezTo>
                  <a:pt x="15978" y="21496"/>
                  <a:pt x="13914" y="21342"/>
                  <a:pt x="13190" y="21044"/>
                </a:cubicBezTo>
                <a:cubicBezTo>
                  <a:pt x="4337" y="17710"/>
                  <a:pt x="-150" y="14123"/>
                  <a:pt x="4" y="10502"/>
                </a:cubicBezTo>
                <a:cubicBezTo>
                  <a:pt x="151" y="7043"/>
                  <a:pt x="4534" y="3621"/>
                  <a:pt x="12906" y="431"/>
                </a:cubicBezTo>
                <a:close/>
              </a:path>
            </a:pathLst>
          </a:custGeom>
          <a:solidFill>
            <a:srgbClr val="F7F5F6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3" name="Shape"/>
          <p:cNvSpPr/>
          <p:nvPr/>
        </p:nvSpPr>
        <p:spPr>
          <a:xfrm>
            <a:off x="3010550" y="8678385"/>
            <a:ext cx="2157500" cy="1018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0" h="21367" extrusionOk="0">
                <a:moveTo>
                  <a:pt x="1117" y="542"/>
                </a:moveTo>
                <a:cubicBezTo>
                  <a:pt x="3617" y="6216"/>
                  <a:pt x="6639" y="10761"/>
                  <a:pt x="10000" y="13903"/>
                </a:cubicBezTo>
                <a:cubicBezTo>
                  <a:pt x="13415" y="17095"/>
                  <a:pt x="17106" y="18769"/>
                  <a:pt x="20843" y="18820"/>
                </a:cubicBezTo>
                <a:cubicBezTo>
                  <a:pt x="21208" y="18749"/>
                  <a:pt x="21520" y="19364"/>
                  <a:pt x="21510" y="20134"/>
                </a:cubicBezTo>
                <a:cubicBezTo>
                  <a:pt x="21500" y="20855"/>
                  <a:pt x="21207" y="21414"/>
                  <a:pt x="20865" y="21363"/>
                </a:cubicBezTo>
                <a:cubicBezTo>
                  <a:pt x="16969" y="21359"/>
                  <a:pt x="13116" y="19648"/>
                  <a:pt x="9552" y="16339"/>
                </a:cubicBezTo>
                <a:cubicBezTo>
                  <a:pt x="6021" y="13061"/>
                  <a:pt x="2849" y="8286"/>
                  <a:pt x="235" y="2312"/>
                </a:cubicBezTo>
                <a:cubicBezTo>
                  <a:pt x="-58" y="1826"/>
                  <a:pt x="-80" y="906"/>
                  <a:pt x="189" y="361"/>
                </a:cubicBezTo>
                <a:cubicBezTo>
                  <a:pt x="460" y="-186"/>
                  <a:pt x="899" y="-101"/>
                  <a:pt x="1117" y="542"/>
                </a:cubicBezTo>
                <a:close/>
              </a:path>
            </a:pathLst>
          </a:custGeom>
          <a:solidFill>
            <a:srgbClr val="F7F5F6"/>
          </a:solidFill>
          <a:ln w="12700">
            <a:miter lim="400000"/>
          </a:ln>
        </p:spPr>
        <p:txBody>
          <a:bodyPr lIns="45718" tIns="45718" rIns="45718" bIns="45718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4" name="Circle"/>
          <p:cNvSpPr/>
          <p:nvPr/>
        </p:nvSpPr>
        <p:spPr>
          <a:xfrm>
            <a:off x="2731149" y="5271149"/>
            <a:ext cx="135862" cy="135862"/>
          </a:xfrm>
          <a:prstGeom prst="ellipse">
            <a:avLst/>
          </a:prstGeom>
          <a:solidFill>
            <a:srgbClr val="F7F5F6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5" name="Circle"/>
          <p:cNvSpPr/>
          <p:nvPr/>
        </p:nvSpPr>
        <p:spPr>
          <a:xfrm>
            <a:off x="2720688" y="8309291"/>
            <a:ext cx="135861" cy="135861"/>
          </a:xfrm>
          <a:prstGeom prst="ellipse">
            <a:avLst/>
          </a:prstGeom>
          <a:solidFill>
            <a:srgbClr val="F7F5F6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6" name="Circle"/>
          <p:cNvSpPr/>
          <p:nvPr/>
        </p:nvSpPr>
        <p:spPr>
          <a:xfrm>
            <a:off x="5570568" y="9524607"/>
            <a:ext cx="134665" cy="134666"/>
          </a:xfrm>
          <a:prstGeom prst="ellipse">
            <a:avLst/>
          </a:prstGeom>
          <a:solidFill>
            <a:srgbClr val="F7F5F6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487" name="Circle"/>
          <p:cNvSpPr/>
          <p:nvPr/>
        </p:nvSpPr>
        <p:spPr>
          <a:xfrm>
            <a:off x="5550549" y="4057029"/>
            <a:ext cx="135862" cy="135862"/>
          </a:xfrm>
          <a:prstGeom prst="ellipse">
            <a:avLst/>
          </a:prstGeom>
          <a:solidFill>
            <a:srgbClr val="F7F5F6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EB7B629B-E02E-98BE-02C1-C63603BFC99E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2023-04-29T13:50:43Z</dcterms:modified>
</cp:coreProperties>
</file>