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6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9C53DD6-D469-4009-A77B-6201B95D0F15}">
  <a:tblStyle styleId="{49C53DD6-D469-4009-A77B-6201B95D0F15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1"/>
    <p:restoredTop sz="94668"/>
  </p:normalViewPr>
  <p:slideViewPr>
    <p:cSldViewPr snapToGrid="0">
      <p:cViewPr varScale="1">
        <p:scale>
          <a:sx n="141" d="100"/>
          <a:sy n="141" d="100"/>
        </p:scale>
        <p:origin x="108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e9a959c9c0_2_8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ge9a959c9c0_2_8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36"/>
          <p:cNvSpPr/>
          <p:nvPr/>
        </p:nvSpPr>
        <p:spPr>
          <a:xfrm>
            <a:off x="5169047" y="1605411"/>
            <a:ext cx="1365269" cy="1057763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5" name="Google Shape;915;p36"/>
          <p:cNvSpPr/>
          <p:nvPr/>
        </p:nvSpPr>
        <p:spPr>
          <a:xfrm>
            <a:off x="6606768" y="1605411"/>
            <a:ext cx="1356299" cy="1057763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6" name="Google Shape;916;p36"/>
          <p:cNvSpPr/>
          <p:nvPr/>
        </p:nvSpPr>
        <p:spPr>
          <a:xfrm>
            <a:off x="6606768" y="2736951"/>
            <a:ext cx="1356299" cy="1057763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7" name="Google Shape;917;p36"/>
          <p:cNvSpPr/>
          <p:nvPr/>
        </p:nvSpPr>
        <p:spPr>
          <a:xfrm>
            <a:off x="5169047" y="2738886"/>
            <a:ext cx="1365269" cy="1057763"/>
          </a:xfrm>
          <a:prstGeom prst="roundRect">
            <a:avLst>
              <a:gd name="adj" fmla="val 445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8" name="Google Shape;918;p36"/>
          <p:cNvSpPr/>
          <p:nvPr/>
        </p:nvSpPr>
        <p:spPr>
          <a:xfrm>
            <a:off x="5019001" y="1452149"/>
            <a:ext cx="1512633" cy="1208896"/>
          </a:xfrm>
          <a:custGeom>
            <a:avLst/>
            <a:gdLst/>
            <a:ahLst/>
            <a:cxnLst/>
            <a:rect l="l" t="t" r="r" b="b"/>
            <a:pathLst>
              <a:path w="21511" h="21539" extrusionOk="0">
                <a:moveTo>
                  <a:pt x="3454" y="0"/>
                </a:moveTo>
                <a:cubicBezTo>
                  <a:pt x="2949" y="0"/>
                  <a:pt x="2543" y="1"/>
                  <a:pt x="2214" y="27"/>
                </a:cubicBezTo>
                <a:cubicBezTo>
                  <a:pt x="1885" y="53"/>
                  <a:pt x="1633" y="104"/>
                  <a:pt x="1431" y="210"/>
                </a:cubicBezTo>
                <a:cubicBezTo>
                  <a:pt x="1139" y="342"/>
                  <a:pt x="878" y="554"/>
                  <a:pt x="665" y="822"/>
                </a:cubicBezTo>
                <a:cubicBezTo>
                  <a:pt x="451" y="1091"/>
                  <a:pt x="284" y="1417"/>
                  <a:pt x="178" y="1782"/>
                </a:cubicBezTo>
                <a:cubicBezTo>
                  <a:pt x="93" y="2035"/>
                  <a:pt x="51" y="2352"/>
                  <a:pt x="30" y="2763"/>
                </a:cubicBezTo>
                <a:cubicBezTo>
                  <a:pt x="8" y="3175"/>
                  <a:pt x="9" y="3681"/>
                  <a:pt x="9" y="4314"/>
                </a:cubicBezTo>
                <a:lnTo>
                  <a:pt x="9" y="20715"/>
                </a:lnTo>
                <a:cubicBezTo>
                  <a:pt x="-55" y="21176"/>
                  <a:pt x="251" y="21585"/>
                  <a:pt x="622" y="21535"/>
                </a:cubicBezTo>
                <a:cubicBezTo>
                  <a:pt x="943" y="21491"/>
                  <a:pt x="1164" y="21111"/>
                  <a:pt x="1099" y="20715"/>
                </a:cubicBezTo>
                <a:lnTo>
                  <a:pt x="1099" y="4306"/>
                </a:lnTo>
                <a:cubicBezTo>
                  <a:pt x="1099" y="3873"/>
                  <a:pt x="1099" y="3528"/>
                  <a:pt x="1113" y="3246"/>
                </a:cubicBezTo>
                <a:cubicBezTo>
                  <a:pt x="1128" y="2964"/>
                  <a:pt x="1157" y="2746"/>
                  <a:pt x="1215" y="2572"/>
                </a:cubicBezTo>
                <a:cubicBezTo>
                  <a:pt x="1288" y="2322"/>
                  <a:pt x="1403" y="2099"/>
                  <a:pt x="1549" y="1915"/>
                </a:cubicBezTo>
                <a:cubicBezTo>
                  <a:pt x="1696" y="1731"/>
                  <a:pt x="1873" y="1587"/>
                  <a:pt x="2072" y="1496"/>
                </a:cubicBezTo>
                <a:cubicBezTo>
                  <a:pt x="2210" y="1423"/>
                  <a:pt x="2383" y="1389"/>
                  <a:pt x="2608" y="1371"/>
                </a:cubicBezTo>
                <a:cubicBezTo>
                  <a:pt x="2833" y="1353"/>
                  <a:pt x="3110" y="1352"/>
                  <a:pt x="3456" y="1352"/>
                </a:cubicBezTo>
                <a:lnTo>
                  <a:pt x="20945" y="1352"/>
                </a:lnTo>
                <a:cubicBezTo>
                  <a:pt x="21228" y="1376"/>
                  <a:pt x="21476" y="1115"/>
                  <a:pt x="21508" y="761"/>
                </a:cubicBezTo>
                <a:cubicBezTo>
                  <a:pt x="21545" y="345"/>
                  <a:pt x="21279" y="-15"/>
                  <a:pt x="20945" y="0"/>
                </a:cubicBezTo>
                <a:lnTo>
                  <a:pt x="34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9" name="Google Shape;919;p36"/>
          <p:cNvSpPr/>
          <p:nvPr/>
        </p:nvSpPr>
        <p:spPr>
          <a:xfrm>
            <a:off x="6609635" y="1452198"/>
            <a:ext cx="1506709" cy="1210952"/>
          </a:xfrm>
          <a:custGeom>
            <a:avLst/>
            <a:gdLst/>
            <a:ahLst/>
            <a:cxnLst/>
            <a:rect l="l" t="t" r="r" b="b"/>
            <a:pathLst>
              <a:path w="21524" h="21552" extrusionOk="0">
                <a:moveTo>
                  <a:pt x="556" y="0"/>
                </a:moveTo>
                <a:cubicBezTo>
                  <a:pt x="222" y="-4"/>
                  <a:pt x="-38" y="361"/>
                  <a:pt x="5" y="774"/>
                </a:cubicBezTo>
                <a:cubicBezTo>
                  <a:pt x="41" y="1115"/>
                  <a:pt x="280" y="1365"/>
                  <a:pt x="556" y="1351"/>
                </a:cubicBezTo>
                <a:lnTo>
                  <a:pt x="18055" y="1351"/>
                </a:lnTo>
                <a:cubicBezTo>
                  <a:pt x="18403" y="1351"/>
                  <a:pt x="18682" y="1352"/>
                  <a:pt x="18908" y="1370"/>
                </a:cubicBezTo>
                <a:cubicBezTo>
                  <a:pt x="19134" y="1387"/>
                  <a:pt x="19307" y="1422"/>
                  <a:pt x="19446" y="1494"/>
                </a:cubicBezTo>
                <a:cubicBezTo>
                  <a:pt x="19646" y="1585"/>
                  <a:pt x="19824" y="1729"/>
                  <a:pt x="19971" y="1913"/>
                </a:cubicBezTo>
                <a:cubicBezTo>
                  <a:pt x="20118" y="2096"/>
                  <a:pt x="20234" y="2320"/>
                  <a:pt x="20307" y="2569"/>
                </a:cubicBezTo>
                <a:cubicBezTo>
                  <a:pt x="20365" y="2743"/>
                  <a:pt x="20394" y="2961"/>
                  <a:pt x="20409" y="3242"/>
                </a:cubicBezTo>
                <a:cubicBezTo>
                  <a:pt x="20423" y="3524"/>
                  <a:pt x="20424" y="3869"/>
                  <a:pt x="20423" y="4302"/>
                </a:cubicBezTo>
                <a:lnTo>
                  <a:pt x="20423" y="20777"/>
                </a:lnTo>
                <a:cubicBezTo>
                  <a:pt x="20384" y="21220"/>
                  <a:pt x="20682" y="21596"/>
                  <a:pt x="21038" y="21548"/>
                </a:cubicBezTo>
                <a:cubicBezTo>
                  <a:pt x="21344" y="21507"/>
                  <a:pt x="21562" y="21156"/>
                  <a:pt x="21518" y="20777"/>
                </a:cubicBezTo>
                <a:lnTo>
                  <a:pt x="21518" y="4310"/>
                </a:lnTo>
                <a:cubicBezTo>
                  <a:pt x="21518" y="3677"/>
                  <a:pt x="21518" y="3171"/>
                  <a:pt x="21497" y="2760"/>
                </a:cubicBezTo>
                <a:cubicBezTo>
                  <a:pt x="21476" y="2349"/>
                  <a:pt x="21433" y="2033"/>
                  <a:pt x="21348" y="1780"/>
                </a:cubicBezTo>
                <a:cubicBezTo>
                  <a:pt x="21242" y="1415"/>
                  <a:pt x="21073" y="1090"/>
                  <a:pt x="20857" y="821"/>
                </a:cubicBezTo>
                <a:cubicBezTo>
                  <a:pt x="20642" y="553"/>
                  <a:pt x="20380" y="342"/>
                  <a:pt x="20088" y="209"/>
                </a:cubicBezTo>
                <a:cubicBezTo>
                  <a:pt x="19884" y="104"/>
                  <a:pt x="19631" y="53"/>
                  <a:pt x="19301" y="27"/>
                </a:cubicBezTo>
                <a:cubicBezTo>
                  <a:pt x="18971" y="1"/>
                  <a:pt x="18565" y="0"/>
                  <a:pt x="18057" y="0"/>
                </a:cubicBezTo>
                <a:lnTo>
                  <a:pt x="55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0" name="Google Shape;920;p36"/>
          <p:cNvSpPr/>
          <p:nvPr/>
        </p:nvSpPr>
        <p:spPr>
          <a:xfrm>
            <a:off x="5019585" y="2737237"/>
            <a:ext cx="1512189" cy="1203158"/>
          </a:xfrm>
          <a:custGeom>
            <a:avLst/>
            <a:gdLst/>
            <a:ahLst/>
            <a:cxnLst/>
            <a:rect l="l" t="t" r="r" b="b"/>
            <a:pathLst>
              <a:path w="21564" h="21536" extrusionOk="0">
                <a:moveTo>
                  <a:pt x="614" y="4"/>
                </a:moveTo>
                <a:cubicBezTo>
                  <a:pt x="284" y="-42"/>
                  <a:pt x="-2" y="283"/>
                  <a:pt x="0" y="699"/>
                </a:cubicBezTo>
                <a:lnTo>
                  <a:pt x="0" y="17197"/>
                </a:lnTo>
                <a:cubicBezTo>
                  <a:pt x="0" y="17833"/>
                  <a:pt x="0" y="18342"/>
                  <a:pt x="22" y="18755"/>
                </a:cubicBezTo>
                <a:cubicBezTo>
                  <a:pt x="43" y="19169"/>
                  <a:pt x="86" y="19487"/>
                  <a:pt x="170" y="19741"/>
                </a:cubicBezTo>
                <a:cubicBezTo>
                  <a:pt x="277" y="20108"/>
                  <a:pt x="444" y="20436"/>
                  <a:pt x="658" y="20705"/>
                </a:cubicBezTo>
                <a:cubicBezTo>
                  <a:pt x="873" y="20975"/>
                  <a:pt x="1134" y="21187"/>
                  <a:pt x="1427" y="21321"/>
                </a:cubicBezTo>
                <a:cubicBezTo>
                  <a:pt x="1629" y="21427"/>
                  <a:pt x="1882" y="21480"/>
                  <a:pt x="2212" y="21507"/>
                </a:cubicBezTo>
                <a:cubicBezTo>
                  <a:pt x="2542" y="21534"/>
                  <a:pt x="2949" y="21534"/>
                  <a:pt x="3455" y="21534"/>
                </a:cubicBezTo>
                <a:lnTo>
                  <a:pt x="20994" y="21534"/>
                </a:lnTo>
                <a:cubicBezTo>
                  <a:pt x="21279" y="21558"/>
                  <a:pt x="21529" y="21296"/>
                  <a:pt x="21561" y="20940"/>
                </a:cubicBezTo>
                <a:cubicBezTo>
                  <a:pt x="21598" y="20521"/>
                  <a:pt x="21329" y="20159"/>
                  <a:pt x="20994" y="20175"/>
                </a:cubicBezTo>
                <a:lnTo>
                  <a:pt x="3458" y="20175"/>
                </a:lnTo>
                <a:cubicBezTo>
                  <a:pt x="3111" y="20175"/>
                  <a:pt x="2832" y="20175"/>
                  <a:pt x="2607" y="20157"/>
                </a:cubicBezTo>
                <a:cubicBezTo>
                  <a:pt x="2381" y="20138"/>
                  <a:pt x="2208" y="20101"/>
                  <a:pt x="2070" y="20029"/>
                </a:cubicBezTo>
                <a:cubicBezTo>
                  <a:pt x="1870" y="19937"/>
                  <a:pt x="1692" y="19795"/>
                  <a:pt x="1545" y="19610"/>
                </a:cubicBezTo>
                <a:cubicBezTo>
                  <a:pt x="1399" y="19426"/>
                  <a:pt x="1283" y="19201"/>
                  <a:pt x="1210" y="18950"/>
                </a:cubicBezTo>
                <a:cubicBezTo>
                  <a:pt x="1152" y="18776"/>
                  <a:pt x="1123" y="18559"/>
                  <a:pt x="1108" y="18276"/>
                </a:cubicBezTo>
                <a:cubicBezTo>
                  <a:pt x="1094" y="17993"/>
                  <a:pt x="1093" y="17643"/>
                  <a:pt x="1093" y="17208"/>
                </a:cubicBezTo>
                <a:lnTo>
                  <a:pt x="1093" y="699"/>
                </a:lnTo>
                <a:cubicBezTo>
                  <a:pt x="1103" y="346"/>
                  <a:pt x="893" y="43"/>
                  <a:pt x="614" y="4"/>
                </a:cubicBezTo>
                <a:close/>
              </a:path>
            </a:pathLst>
          </a:custGeom>
          <a:solidFill>
            <a:srgbClr val="53535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1" name="Google Shape;921;p36"/>
          <p:cNvSpPr/>
          <p:nvPr/>
        </p:nvSpPr>
        <p:spPr>
          <a:xfrm>
            <a:off x="6607639" y="2739920"/>
            <a:ext cx="1508460" cy="1200540"/>
          </a:xfrm>
          <a:custGeom>
            <a:avLst/>
            <a:gdLst/>
            <a:ahLst/>
            <a:cxnLst/>
            <a:rect l="l" t="t" r="r" b="b"/>
            <a:pathLst>
              <a:path w="21542" h="21527" extrusionOk="0">
                <a:moveTo>
                  <a:pt x="21060" y="4"/>
                </a:moveTo>
                <a:cubicBezTo>
                  <a:pt x="20719" y="-43"/>
                  <a:pt x="20426" y="307"/>
                  <a:pt x="20446" y="738"/>
                </a:cubicBezTo>
                <a:lnTo>
                  <a:pt x="20446" y="17190"/>
                </a:lnTo>
                <a:cubicBezTo>
                  <a:pt x="20446" y="17627"/>
                  <a:pt x="20446" y="17977"/>
                  <a:pt x="20431" y="18261"/>
                </a:cubicBezTo>
                <a:cubicBezTo>
                  <a:pt x="20416" y="18544"/>
                  <a:pt x="20387" y="18761"/>
                  <a:pt x="20329" y="18936"/>
                </a:cubicBezTo>
                <a:cubicBezTo>
                  <a:pt x="20256" y="19187"/>
                  <a:pt x="20140" y="19413"/>
                  <a:pt x="19993" y="19598"/>
                </a:cubicBezTo>
                <a:cubicBezTo>
                  <a:pt x="19846" y="19782"/>
                  <a:pt x="19669" y="19925"/>
                  <a:pt x="19468" y="20017"/>
                </a:cubicBezTo>
                <a:cubicBezTo>
                  <a:pt x="19329" y="20089"/>
                  <a:pt x="19154" y="20126"/>
                  <a:pt x="18928" y="20145"/>
                </a:cubicBezTo>
                <a:cubicBezTo>
                  <a:pt x="18702" y="20163"/>
                  <a:pt x="18426" y="20163"/>
                  <a:pt x="18078" y="20163"/>
                </a:cubicBezTo>
                <a:lnTo>
                  <a:pt x="584" y="20163"/>
                </a:lnTo>
                <a:cubicBezTo>
                  <a:pt x="243" y="20138"/>
                  <a:pt x="-34" y="20504"/>
                  <a:pt x="4" y="20929"/>
                </a:cubicBezTo>
                <a:cubicBezTo>
                  <a:pt x="36" y="21293"/>
                  <a:pt x="294" y="21557"/>
                  <a:pt x="584" y="21524"/>
                </a:cubicBezTo>
                <a:lnTo>
                  <a:pt x="18080" y="21524"/>
                </a:lnTo>
                <a:cubicBezTo>
                  <a:pt x="18588" y="21524"/>
                  <a:pt x="18994" y="21524"/>
                  <a:pt x="19324" y="21498"/>
                </a:cubicBezTo>
                <a:cubicBezTo>
                  <a:pt x="19654" y="21471"/>
                  <a:pt x="19907" y="21417"/>
                  <a:pt x="20110" y="21311"/>
                </a:cubicBezTo>
                <a:cubicBezTo>
                  <a:pt x="20403" y="21177"/>
                  <a:pt x="20664" y="20965"/>
                  <a:pt x="20880" y="20694"/>
                </a:cubicBezTo>
                <a:cubicBezTo>
                  <a:pt x="21095" y="20424"/>
                  <a:pt x="21264" y="20096"/>
                  <a:pt x="21371" y="19728"/>
                </a:cubicBezTo>
                <a:cubicBezTo>
                  <a:pt x="21455" y="19473"/>
                  <a:pt x="21498" y="19155"/>
                  <a:pt x="21519" y="18741"/>
                </a:cubicBezTo>
                <a:cubicBezTo>
                  <a:pt x="21541" y="18327"/>
                  <a:pt x="21541" y="17817"/>
                  <a:pt x="21541" y="17180"/>
                </a:cubicBezTo>
                <a:lnTo>
                  <a:pt x="21541" y="738"/>
                </a:lnTo>
                <a:cubicBezTo>
                  <a:pt x="21566" y="371"/>
                  <a:pt x="21352" y="45"/>
                  <a:pt x="21060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2" name="Google Shape;922;p36"/>
          <p:cNvSpPr/>
          <p:nvPr/>
        </p:nvSpPr>
        <p:spPr>
          <a:xfrm rot="10800000">
            <a:off x="4708683" y="1454731"/>
            <a:ext cx="281959" cy="2481689"/>
          </a:xfrm>
          <a:custGeom>
            <a:avLst/>
            <a:gdLst/>
            <a:ahLst/>
            <a:cxnLst/>
            <a:rect l="l" t="t" r="r" b="b"/>
            <a:pathLst>
              <a:path w="21600" h="21589" extrusionOk="0">
                <a:moveTo>
                  <a:pt x="13" y="21588"/>
                </a:moveTo>
                <a:lnTo>
                  <a:pt x="9790" y="21588"/>
                </a:lnTo>
                <a:cubicBezTo>
                  <a:pt x="11407" y="21600"/>
                  <a:pt x="12989" y="21531"/>
                  <a:pt x="14123" y="21400"/>
                </a:cubicBezTo>
                <a:cubicBezTo>
                  <a:pt x="15046" y="21293"/>
                  <a:pt x="15601" y="21152"/>
                  <a:pt x="15687" y="21003"/>
                </a:cubicBezTo>
                <a:lnTo>
                  <a:pt x="15687" y="11483"/>
                </a:lnTo>
                <a:cubicBezTo>
                  <a:pt x="15796" y="11311"/>
                  <a:pt x="16391" y="11147"/>
                  <a:pt x="17382" y="11017"/>
                </a:cubicBezTo>
                <a:cubicBezTo>
                  <a:pt x="18467" y="10874"/>
                  <a:pt x="19960" y="10779"/>
                  <a:pt x="21600" y="10748"/>
                </a:cubicBezTo>
                <a:cubicBezTo>
                  <a:pt x="20179" y="10744"/>
                  <a:pt x="18813" y="10684"/>
                  <a:pt x="17740" y="10578"/>
                </a:cubicBezTo>
                <a:cubicBezTo>
                  <a:pt x="16383" y="10445"/>
                  <a:pt x="15606" y="10250"/>
                  <a:pt x="15613" y="10046"/>
                </a:cubicBezTo>
                <a:lnTo>
                  <a:pt x="15613" y="634"/>
                </a:lnTo>
                <a:cubicBezTo>
                  <a:pt x="15656" y="470"/>
                  <a:pt x="15122" y="311"/>
                  <a:pt x="14129" y="192"/>
                </a:cubicBezTo>
                <a:cubicBezTo>
                  <a:pt x="13138" y="73"/>
                  <a:pt x="11771" y="4"/>
                  <a:pt x="10330" y="0"/>
                </a:cubicBez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C4C3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3" name="Google Shape;923;p36"/>
          <p:cNvSpPr txBox="1"/>
          <p:nvPr/>
        </p:nvSpPr>
        <p:spPr>
          <a:xfrm rot="-5400000">
            <a:off x="4052143" y="2605087"/>
            <a:ext cx="1035742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Markets</a:t>
            </a:r>
            <a:endParaRPr sz="500"/>
          </a:p>
        </p:txBody>
      </p:sp>
      <p:sp>
        <p:nvSpPr>
          <p:cNvPr id="924" name="Google Shape;924;p36"/>
          <p:cNvSpPr txBox="1"/>
          <p:nvPr/>
        </p:nvSpPr>
        <p:spPr>
          <a:xfrm>
            <a:off x="5337538" y="1900930"/>
            <a:ext cx="100081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Market Penetration Strategy</a:t>
            </a:r>
            <a:endParaRPr sz="500"/>
          </a:p>
        </p:txBody>
      </p:sp>
      <p:sp>
        <p:nvSpPr>
          <p:cNvPr id="925" name="Google Shape;925;p36"/>
          <p:cNvSpPr txBox="1"/>
          <p:nvPr/>
        </p:nvSpPr>
        <p:spPr>
          <a:xfrm>
            <a:off x="6784512" y="1900930"/>
            <a:ext cx="100081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Product Development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Strategy</a:t>
            </a:r>
            <a:endParaRPr sz="500"/>
          </a:p>
        </p:txBody>
      </p:sp>
      <p:sp>
        <p:nvSpPr>
          <p:cNvPr id="926" name="Google Shape;926;p36"/>
          <p:cNvSpPr txBox="1"/>
          <p:nvPr/>
        </p:nvSpPr>
        <p:spPr>
          <a:xfrm>
            <a:off x="5337538" y="3032469"/>
            <a:ext cx="100081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Market Development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Strategy</a:t>
            </a:r>
            <a:endParaRPr sz="500"/>
          </a:p>
        </p:txBody>
      </p:sp>
      <p:sp>
        <p:nvSpPr>
          <p:cNvPr id="927" name="Google Shape;927;p36"/>
          <p:cNvSpPr txBox="1"/>
          <p:nvPr/>
        </p:nvSpPr>
        <p:spPr>
          <a:xfrm>
            <a:off x="6784512" y="3103907"/>
            <a:ext cx="1000811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Diversification Strategy</a:t>
            </a:r>
            <a:endParaRPr sz="500"/>
          </a:p>
        </p:txBody>
      </p:sp>
      <p:sp>
        <p:nvSpPr>
          <p:cNvPr id="928" name="Google Shape;928;p36"/>
          <p:cNvSpPr/>
          <p:nvPr/>
        </p:nvSpPr>
        <p:spPr>
          <a:xfrm rot="-5400000">
            <a:off x="6425565" y="-266913"/>
            <a:ext cx="281959" cy="3086526"/>
          </a:xfrm>
          <a:custGeom>
            <a:avLst/>
            <a:gdLst/>
            <a:ahLst/>
            <a:cxnLst/>
            <a:rect l="l" t="t" r="r" b="b"/>
            <a:pathLst>
              <a:path w="21600" h="21591" extrusionOk="0">
                <a:moveTo>
                  <a:pt x="13" y="21590"/>
                </a:moveTo>
                <a:lnTo>
                  <a:pt x="9790" y="21590"/>
                </a:lnTo>
                <a:cubicBezTo>
                  <a:pt x="11407" y="21600"/>
                  <a:pt x="12989" y="21545"/>
                  <a:pt x="14123" y="21439"/>
                </a:cubicBezTo>
                <a:cubicBezTo>
                  <a:pt x="15046" y="21353"/>
                  <a:pt x="15601" y="21240"/>
                  <a:pt x="15687" y="21120"/>
                </a:cubicBezTo>
                <a:lnTo>
                  <a:pt x="15687" y="11399"/>
                </a:lnTo>
                <a:cubicBezTo>
                  <a:pt x="15796" y="11261"/>
                  <a:pt x="16391" y="11129"/>
                  <a:pt x="17382" y="11024"/>
                </a:cubicBezTo>
                <a:cubicBezTo>
                  <a:pt x="18467" y="10909"/>
                  <a:pt x="19960" y="10833"/>
                  <a:pt x="21600" y="10808"/>
                </a:cubicBezTo>
                <a:cubicBezTo>
                  <a:pt x="20179" y="10805"/>
                  <a:pt x="18813" y="10757"/>
                  <a:pt x="17740" y="10672"/>
                </a:cubicBezTo>
                <a:cubicBezTo>
                  <a:pt x="16383" y="10564"/>
                  <a:pt x="15606" y="10408"/>
                  <a:pt x="15613" y="10244"/>
                </a:cubicBezTo>
                <a:lnTo>
                  <a:pt x="15613" y="510"/>
                </a:lnTo>
                <a:cubicBezTo>
                  <a:pt x="15656" y="378"/>
                  <a:pt x="15122" y="250"/>
                  <a:pt x="14129" y="154"/>
                </a:cubicBezTo>
                <a:cubicBezTo>
                  <a:pt x="13138" y="59"/>
                  <a:pt x="11771" y="3"/>
                  <a:pt x="10330" y="0"/>
                </a:cubicBez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C4C3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9" name="Google Shape;929;p36"/>
          <p:cNvSpPr txBox="1"/>
          <p:nvPr/>
        </p:nvSpPr>
        <p:spPr>
          <a:xfrm>
            <a:off x="6048673" y="918803"/>
            <a:ext cx="1035742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Products</a:t>
            </a:r>
            <a:endParaRPr sz="500"/>
          </a:p>
        </p:txBody>
      </p:sp>
      <p:sp>
        <p:nvSpPr>
          <p:cNvPr id="930" name="Google Shape;930;p36"/>
          <p:cNvSpPr txBox="1"/>
          <p:nvPr/>
        </p:nvSpPr>
        <p:spPr>
          <a:xfrm>
            <a:off x="5257446" y="1260167"/>
            <a:ext cx="1035742" cy="14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SemiBold"/>
              <a:buNone/>
            </a:pPr>
            <a:r>
              <a:rPr lang="en-GB" sz="7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Current</a:t>
            </a:r>
            <a:endParaRPr sz="500"/>
          </a:p>
        </p:txBody>
      </p:sp>
      <p:sp>
        <p:nvSpPr>
          <p:cNvPr id="931" name="Google Shape;931;p36"/>
          <p:cNvSpPr txBox="1"/>
          <p:nvPr/>
        </p:nvSpPr>
        <p:spPr>
          <a:xfrm>
            <a:off x="6767046" y="1260167"/>
            <a:ext cx="1035742" cy="14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SemiBold"/>
              <a:buNone/>
            </a:pPr>
            <a:r>
              <a:rPr lang="en-GB" sz="700" b="0" i="0" u="none" strike="noStrike" cap="none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New</a:t>
            </a:r>
            <a:endParaRPr sz="500"/>
          </a:p>
        </p:txBody>
      </p:sp>
      <p:sp>
        <p:nvSpPr>
          <p:cNvPr id="932" name="Google Shape;932;p36"/>
          <p:cNvSpPr txBox="1"/>
          <p:nvPr/>
        </p:nvSpPr>
        <p:spPr>
          <a:xfrm rot="-5400000">
            <a:off x="4541359" y="2062855"/>
            <a:ext cx="715317" cy="14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SemiBold"/>
              <a:buNone/>
            </a:pPr>
            <a:r>
              <a:rPr lang="en-GB" sz="7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Current</a:t>
            </a:r>
            <a:endParaRPr sz="500"/>
          </a:p>
        </p:txBody>
      </p:sp>
      <p:sp>
        <p:nvSpPr>
          <p:cNvPr id="933" name="Google Shape;933;p36"/>
          <p:cNvSpPr txBox="1"/>
          <p:nvPr/>
        </p:nvSpPr>
        <p:spPr>
          <a:xfrm rot="-5400000">
            <a:off x="4665655" y="3194394"/>
            <a:ext cx="466725" cy="14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 SemiBold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New</a:t>
            </a:r>
            <a:endParaRPr sz="500"/>
          </a:p>
        </p:txBody>
      </p:sp>
      <p:grpSp>
        <p:nvGrpSpPr>
          <p:cNvPr id="934" name="Google Shape;934;p36"/>
          <p:cNvGrpSpPr/>
          <p:nvPr/>
        </p:nvGrpSpPr>
        <p:grpSpPr>
          <a:xfrm>
            <a:off x="1049799" y="1478395"/>
            <a:ext cx="2752692" cy="2047239"/>
            <a:chOff x="0" y="0"/>
            <a:chExt cx="7340511" cy="5459300"/>
          </a:xfrm>
        </p:grpSpPr>
        <p:sp>
          <p:nvSpPr>
            <p:cNvPr id="935" name="Google Shape;935;p36"/>
            <p:cNvSpPr/>
            <p:nvPr/>
          </p:nvSpPr>
          <p:spPr>
            <a:xfrm>
              <a:off x="10751" y="1894223"/>
              <a:ext cx="7329760" cy="3565077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popularised in the 1960s with the release.</a:t>
              </a:r>
              <a:endParaRPr sz="500"/>
            </a:p>
          </p:txBody>
        </p:sp>
        <p:sp>
          <p:nvSpPr>
            <p:cNvPr id="936" name="Google Shape;936;p36"/>
            <p:cNvSpPr/>
            <p:nvPr/>
          </p:nvSpPr>
          <p:spPr>
            <a:xfrm>
              <a:off x="0" y="0"/>
              <a:ext cx="5284511" cy="1518363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lang="en-GB" sz="1700" b="1" i="0" u="none" strike="noStrike" cap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Strategic Opportunity Matrix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C6B98E89-82C1-4F8B-D014-2859E47C6D17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Macintosh PowerPoint</Application>
  <PresentationFormat>On-screen Show (16:9)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Barlow</vt:lpstr>
      <vt:lpstr>Arial</vt:lpstr>
      <vt:lpstr>Helvetica Neue</vt:lpstr>
      <vt:lpstr>Barlow SemiBold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2023-05-02T09:16:34Z</dcterms:modified>
</cp:coreProperties>
</file>