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71"/>
    <p:restoredTop sz="94668"/>
  </p:normalViewPr>
  <p:slideViewPr>
    <p:cSldViewPr snapToGrid="0" snapToObjects="1" showGuides="1">
      <p:cViewPr varScale="1">
        <p:scale>
          <a:sx n="52" d="100"/>
          <a:sy n="52" d="100"/>
        </p:scale>
        <p:origin x="116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Triangle"/>
          <p:cNvSpPr/>
          <p:nvPr/>
        </p:nvSpPr>
        <p:spPr>
          <a:xfrm rot="16200000">
            <a:off x="1304739" y="1403069"/>
            <a:ext cx="9574271" cy="12230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55851"/>
                </a:schemeClr>
              </a:gs>
              <a:gs pos="100000">
                <a:srgbClr val="F7F5F6">
                  <a:alpha val="55851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05" name="Triangle"/>
          <p:cNvSpPr/>
          <p:nvPr/>
        </p:nvSpPr>
        <p:spPr>
          <a:xfrm rot="5400000">
            <a:off x="13496740" y="1403069"/>
            <a:ext cx="9574271" cy="12230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55851"/>
                </a:schemeClr>
              </a:gs>
              <a:gs pos="100000">
                <a:srgbClr val="F7F5F6">
                  <a:alpha val="55851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grpSp>
        <p:nvGrpSpPr>
          <p:cNvPr id="1026" name="Group"/>
          <p:cNvGrpSpPr/>
          <p:nvPr/>
        </p:nvGrpSpPr>
        <p:grpSpPr>
          <a:xfrm>
            <a:off x="8181001" y="3516477"/>
            <a:ext cx="8003846" cy="8003846"/>
            <a:chOff x="0" y="0"/>
            <a:chExt cx="8003845" cy="8003845"/>
          </a:xfrm>
        </p:grpSpPr>
        <p:grpSp>
          <p:nvGrpSpPr>
            <p:cNvPr id="1020" name="Group"/>
            <p:cNvGrpSpPr/>
            <p:nvPr/>
          </p:nvGrpSpPr>
          <p:grpSpPr>
            <a:xfrm>
              <a:off x="0" y="0"/>
              <a:ext cx="8003846" cy="8003846"/>
              <a:chOff x="0" y="0"/>
              <a:chExt cx="8003845" cy="8003845"/>
            </a:xfrm>
          </p:grpSpPr>
          <p:sp>
            <p:nvSpPr>
              <p:cNvPr id="1006" name="Circle"/>
              <p:cNvSpPr/>
              <p:nvPr/>
            </p:nvSpPr>
            <p:spPr>
              <a:xfrm>
                <a:off x="0" y="0"/>
                <a:ext cx="8003846" cy="8003846"/>
              </a:xfrm>
              <a:prstGeom prst="ellipse">
                <a:avLst/>
              </a:prstGeom>
              <a:noFill/>
              <a:ln w="25400" cap="flat">
                <a:solidFill>
                  <a:schemeClr val="accent5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07" name="Circle"/>
              <p:cNvSpPr/>
              <p:nvPr/>
            </p:nvSpPr>
            <p:spPr>
              <a:xfrm>
                <a:off x="2653552" y="2664445"/>
                <a:ext cx="2674955" cy="2674955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08" name="Shape"/>
              <p:cNvSpPr/>
              <p:nvPr/>
            </p:nvSpPr>
            <p:spPr>
              <a:xfrm>
                <a:off x="258626" y="248660"/>
                <a:ext cx="3683190" cy="3685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5" h="21572" extrusionOk="0">
                    <a:moveTo>
                      <a:pt x="21562" y="812"/>
                    </a:moveTo>
                    <a:lnTo>
                      <a:pt x="21562" y="12562"/>
                    </a:lnTo>
                    <a:cubicBezTo>
                      <a:pt x="21578" y="12749"/>
                      <a:pt x="21533" y="12935"/>
                      <a:pt x="21434" y="13094"/>
                    </a:cubicBezTo>
                    <a:cubicBezTo>
                      <a:pt x="21316" y="13283"/>
                      <a:pt x="21129" y="13420"/>
                      <a:pt x="20913" y="13476"/>
                    </a:cubicBezTo>
                    <a:cubicBezTo>
                      <a:pt x="19248" y="13654"/>
                      <a:pt x="17672" y="14323"/>
                      <a:pt x="16387" y="15397"/>
                    </a:cubicBezTo>
                    <a:cubicBezTo>
                      <a:pt x="14735" y="16779"/>
                      <a:pt x="13666" y="18735"/>
                      <a:pt x="13396" y="20872"/>
                    </a:cubicBezTo>
                    <a:cubicBezTo>
                      <a:pt x="13382" y="21052"/>
                      <a:pt x="13303" y="21221"/>
                      <a:pt x="13173" y="21347"/>
                    </a:cubicBezTo>
                    <a:cubicBezTo>
                      <a:pt x="13028" y="21488"/>
                      <a:pt x="12831" y="21564"/>
                      <a:pt x="12629" y="21556"/>
                    </a:cubicBezTo>
                    <a:lnTo>
                      <a:pt x="768" y="21572"/>
                    </a:lnTo>
                    <a:cubicBezTo>
                      <a:pt x="527" y="21575"/>
                      <a:pt x="299" y="21464"/>
                      <a:pt x="153" y="21272"/>
                    </a:cubicBezTo>
                    <a:cubicBezTo>
                      <a:pt x="30" y="21110"/>
                      <a:pt x="-22" y="20906"/>
                      <a:pt x="8" y="20705"/>
                    </a:cubicBezTo>
                    <a:cubicBezTo>
                      <a:pt x="393" y="14584"/>
                      <a:pt x="3294" y="8896"/>
                      <a:pt x="8022" y="4990"/>
                    </a:cubicBezTo>
                    <a:cubicBezTo>
                      <a:pt x="11595" y="2038"/>
                      <a:pt x="16011" y="293"/>
                      <a:pt x="20636" y="5"/>
                    </a:cubicBezTo>
                    <a:cubicBezTo>
                      <a:pt x="20904" y="-25"/>
                      <a:pt x="21170" y="76"/>
                      <a:pt x="21351" y="276"/>
                    </a:cubicBezTo>
                    <a:cubicBezTo>
                      <a:pt x="21484" y="423"/>
                      <a:pt x="21559" y="614"/>
                      <a:pt x="21562" y="81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09" name="Shape"/>
              <p:cNvSpPr/>
              <p:nvPr/>
            </p:nvSpPr>
            <p:spPr>
              <a:xfrm flipH="1">
                <a:off x="4051454" y="248660"/>
                <a:ext cx="3717387" cy="3685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6" h="21572" extrusionOk="0">
                    <a:moveTo>
                      <a:pt x="21562" y="812"/>
                    </a:moveTo>
                    <a:lnTo>
                      <a:pt x="21562" y="12562"/>
                    </a:lnTo>
                    <a:cubicBezTo>
                      <a:pt x="21578" y="12749"/>
                      <a:pt x="21534" y="12935"/>
                      <a:pt x="21435" y="13094"/>
                    </a:cubicBezTo>
                    <a:cubicBezTo>
                      <a:pt x="21318" y="13283"/>
                      <a:pt x="21134" y="13420"/>
                      <a:pt x="20919" y="13476"/>
                    </a:cubicBezTo>
                    <a:cubicBezTo>
                      <a:pt x="19239" y="13669"/>
                      <a:pt x="17656" y="14368"/>
                      <a:pt x="16377" y="15484"/>
                    </a:cubicBezTo>
                    <a:cubicBezTo>
                      <a:pt x="14796" y="16862"/>
                      <a:pt x="13777" y="18781"/>
                      <a:pt x="13514" y="20871"/>
                    </a:cubicBezTo>
                    <a:cubicBezTo>
                      <a:pt x="13501" y="21052"/>
                      <a:pt x="13422" y="21221"/>
                      <a:pt x="13293" y="21347"/>
                    </a:cubicBezTo>
                    <a:cubicBezTo>
                      <a:pt x="13149" y="21488"/>
                      <a:pt x="12954" y="21564"/>
                      <a:pt x="12754" y="21556"/>
                    </a:cubicBezTo>
                    <a:lnTo>
                      <a:pt x="761" y="21572"/>
                    </a:lnTo>
                    <a:cubicBezTo>
                      <a:pt x="522" y="21575"/>
                      <a:pt x="296" y="21464"/>
                      <a:pt x="151" y="21272"/>
                    </a:cubicBezTo>
                    <a:cubicBezTo>
                      <a:pt x="30" y="21110"/>
                      <a:pt x="-22" y="20906"/>
                      <a:pt x="8" y="20705"/>
                    </a:cubicBezTo>
                    <a:cubicBezTo>
                      <a:pt x="386" y="14583"/>
                      <a:pt x="3261" y="8894"/>
                      <a:pt x="7949" y="4990"/>
                    </a:cubicBezTo>
                    <a:cubicBezTo>
                      <a:pt x="11542" y="1997"/>
                      <a:pt x="15993" y="250"/>
                      <a:pt x="20645" y="5"/>
                    </a:cubicBezTo>
                    <a:cubicBezTo>
                      <a:pt x="20910" y="-25"/>
                      <a:pt x="21174" y="76"/>
                      <a:pt x="21353" y="276"/>
                    </a:cubicBezTo>
                    <a:cubicBezTo>
                      <a:pt x="21485" y="423"/>
                      <a:pt x="21559" y="614"/>
                      <a:pt x="21562" y="81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10" name="Shape"/>
              <p:cNvSpPr/>
              <p:nvPr/>
            </p:nvSpPr>
            <p:spPr>
              <a:xfrm rot="10800000" flipH="1">
                <a:off x="255278" y="4050320"/>
                <a:ext cx="3681312" cy="37038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0" h="21572" extrusionOk="0">
                    <a:moveTo>
                      <a:pt x="21570" y="808"/>
                    </a:moveTo>
                    <a:lnTo>
                      <a:pt x="21562" y="12506"/>
                    </a:lnTo>
                    <a:cubicBezTo>
                      <a:pt x="21578" y="12692"/>
                      <a:pt x="21533" y="12877"/>
                      <a:pt x="21434" y="13035"/>
                    </a:cubicBezTo>
                    <a:cubicBezTo>
                      <a:pt x="21316" y="13223"/>
                      <a:pt x="21129" y="13360"/>
                      <a:pt x="20913" y="13415"/>
                    </a:cubicBezTo>
                    <a:cubicBezTo>
                      <a:pt x="19206" y="13616"/>
                      <a:pt x="17598" y="14320"/>
                      <a:pt x="16297" y="15437"/>
                    </a:cubicBezTo>
                    <a:cubicBezTo>
                      <a:pt x="14676" y="16827"/>
                      <a:pt x="13630" y="18764"/>
                      <a:pt x="13358" y="20875"/>
                    </a:cubicBezTo>
                    <a:cubicBezTo>
                      <a:pt x="13345" y="21055"/>
                      <a:pt x="13266" y="21223"/>
                      <a:pt x="13136" y="21348"/>
                    </a:cubicBezTo>
                    <a:cubicBezTo>
                      <a:pt x="12990" y="21489"/>
                      <a:pt x="12793" y="21564"/>
                      <a:pt x="12591" y="21556"/>
                    </a:cubicBezTo>
                    <a:lnTo>
                      <a:pt x="769" y="21572"/>
                    </a:lnTo>
                    <a:cubicBezTo>
                      <a:pt x="528" y="21575"/>
                      <a:pt x="299" y="21464"/>
                      <a:pt x="153" y="21273"/>
                    </a:cubicBezTo>
                    <a:cubicBezTo>
                      <a:pt x="30" y="21113"/>
                      <a:pt x="-22" y="20909"/>
                      <a:pt x="8" y="20709"/>
                    </a:cubicBezTo>
                    <a:cubicBezTo>
                      <a:pt x="369" y="14634"/>
                      <a:pt x="3233" y="8975"/>
                      <a:pt x="7926" y="5066"/>
                    </a:cubicBezTo>
                    <a:cubicBezTo>
                      <a:pt x="11515" y="2076"/>
                      <a:pt x="15971" y="303"/>
                      <a:pt x="20644" y="5"/>
                    </a:cubicBezTo>
                    <a:cubicBezTo>
                      <a:pt x="20912" y="-25"/>
                      <a:pt x="21178" y="75"/>
                      <a:pt x="21358" y="274"/>
                    </a:cubicBezTo>
                    <a:cubicBezTo>
                      <a:pt x="21491" y="421"/>
                      <a:pt x="21567" y="610"/>
                      <a:pt x="21570" y="808"/>
                    </a:cubicBezTo>
                    <a:close/>
                  </a:path>
                </a:pathLst>
              </a:custGeom>
              <a:solidFill>
                <a:srgbClr val="53535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11" name="Shape"/>
              <p:cNvSpPr/>
              <p:nvPr/>
            </p:nvSpPr>
            <p:spPr>
              <a:xfrm rot="10800000">
                <a:off x="4057153" y="4050320"/>
                <a:ext cx="3717387" cy="37078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6" h="21572" extrusionOk="0">
                    <a:moveTo>
                      <a:pt x="21562" y="807"/>
                    </a:moveTo>
                    <a:lnTo>
                      <a:pt x="21562" y="12485"/>
                    </a:lnTo>
                    <a:cubicBezTo>
                      <a:pt x="21578" y="12670"/>
                      <a:pt x="21534" y="12855"/>
                      <a:pt x="21435" y="13013"/>
                    </a:cubicBezTo>
                    <a:cubicBezTo>
                      <a:pt x="21318" y="13201"/>
                      <a:pt x="21134" y="13337"/>
                      <a:pt x="20919" y="13393"/>
                    </a:cubicBezTo>
                    <a:cubicBezTo>
                      <a:pt x="19200" y="13616"/>
                      <a:pt x="17588" y="14358"/>
                      <a:pt x="16299" y="15521"/>
                    </a:cubicBezTo>
                    <a:cubicBezTo>
                      <a:pt x="14758" y="16911"/>
                      <a:pt x="13769" y="18813"/>
                      <a:pt x="13514" y="20876"/>
                    </a:cubicBezTo>
                    <a:cubicBezTo>
                      <a:pt x="13501" y="21055"/>
                      <a:pt x="13422" y="21223"/>
                      <a:pt x="13293" y="21349"/>
                    </a:cubicBezTo>
                    <a:cubicBezTo>
                      <a:pt x="13149" y="21489"/>
                      <a:pt x="12954" y="21564"/>
                      <a:pt x="12754" y="21556"/>
                    </a:cubicBezTo>
                    <a:lnTo>
                      <a:pt x="761" y="21572"/>
                    </a:lnTo>
                    <a:cubicBezTo>
                      <a:pt x="522" y="21575"/>
                      <a:pt x="296" y="21464"/>
                      <a:pt x="151" y="21274"/>
                    </a:cubicBezTo>
                    <a:cubicBezTo>
                      <a:pt x="30" y="21113"/>
                      <a:pt x="-22" y="20910"/>
                      <a:pt x="8" y="20710"/>
                    </a:cubicBezTo>
                    <a:cubicBezTo>
                      <a:pt x="382" y="14643"/>
                      <a:pt x="3225" y="8996"/>
                      <a:pt x="7871" y="5091"/>
                    </a:cubicBezTo>
                    <a:cubicBezTo>
                      <a:pt x="11473" y="2063"/>
                      <a:pt x="15953" y="280"/>
                      <a:pt x="20645" y="5"/>
                    </a:cubicBezTo>
                    <a:cubicBezTo>
                      <a:pt x="20910" y="-25"/>
                      <a:pt x="21174" y="75"/>
                      <a:pt x="21353" y="274"/>
                    </a:cubicBezTo>
                    <a:cubicBezTo>
                      <a:pt x="21485" y="420"/>
                      <a:pt x="21559" y="610"/>
                      <a:pt x="21562" y="80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12" name="Circle"/>
              <p:cNvSpPr/>
              <p:nvPr/>
            </p:nvSpPr>
            <p:spPr>
              <a:xfrm>
                <a:off x="6182033" y="519034"/>
                <a:ext cx="1290023" cy="1290022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13" name="Circle"/>
              <p:cNvSpPr/>
              <p:nvPr/>
            </p:nvSpPr>
            <p:spPr>
              <a:xfrm>
                <a:off x="522290" y="6157878"/>
                <a:ext cx="1290023" cy="1290023"/>
              </a:xfrm>
              <a:prstGeom prst="ellipse">
                <a:avLst/>
              </a:prstGeom>
              <a:solidFill>
                <a:srgbClr val="53535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14" name="Circle"/>
              <p:cNvSpPr/>
              <p:nvPr/>
            </p:nvSpPr>
            <p:spPr>
              <a:xfrm>
                <a:off x="522290" y="519034"/>
                <a:ext cx="1290022" cy="1290022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15" name="Circle"/>
              <p:cNvSpPr/>
              <p:nvPr/>
            </p:nvSpPr>
            <p:spPr>
              <a:xfrm>
                <a:off x="6182033" y="6173078"/>
                <a:ext cx="1290023" cy="1290022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16" name="Graphic 33"/>
              <p:cNvSpPr/>
              <p:nvPr/>
            </p:nvSpPr>
            <p:spPr>
              <a:xfrm>
                <a:off x="6682682" y="1025711"/>
                <a:ext cx="314258" cy="267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3" y="0"/>
                    </a:moveTo>
                    <a:cubicBezTo>
                      <a:pt x="499" y="0"/>
                      <a:pt x="0" y="584"/>
                      <a:pt x="0" y="1283"/>
                    </a:cubicBezTo>
                    <a:cubicBezTo>
                      <a:pt x="0" y="1537"/>
                      <a:pt x="86" y="1788"/>
                      <a:pt x="205" y="1978"/>
                    </a:cubicBezTo>
                    <a:lnTo>
                      <a:pt x="5189" y="10800"/>
                    </a:lnTo>
                    <a:lnTo>
                      <a:pt x="205" y="19649"/>
                    </a:lnTo>
                    <a:cubicBezTo>
                      <a:pt x="86" y="19839"/>
                      <a:pt x="0" y="20089"/>
                      <a:pt x="0" y="20344"/>
                    </a:cubicBezTo>
                    <a:cubicBezTo>
                      <a:pt x="0" y="21042"/>
                      <a:pt x="499" y="21600"/>
                      <a:pt x="1093" y="21600"/>
                    </a:cubicBezTo>
                    <a:lnTo>
                      <a:pt x="4325" y="21600"/>
                    </a:lnTo>
                    <a:cubicBezTo>
                      <a:pt x="4702" y="21600"/>
                      <a:pt x="5041" y="21382"/>
                      <a:pt x="5235" y="21039"/>
                    </a:cubicBezTo>
                    <a:lnTo>
                      <a:pt x="10629" y="11495"/>
                    </a:lnTo>
                    <a:cubicBezTo>
                      <a:pt x="10748" y="11304"/>
                      <a:pt x="10811" y="11054"/>
                      <a:pt x="10811" y="10800"/>
                    </a:cubicBezTo>
                    <a:cubicBezTo>
                      <a:pt x="10811" y="10546"/>
                      <a:pt x="10748" y="10296"/>
                      <a:pt x="10629" y="10105"/>
                    </a:cubicBezTo>
                    <a:lnTo>
                      <a:pt x="5235" y="588"/>
                    </a:lnTo>
                    <a:cubicBezTo>
                      <a:pt x="5041" y="245"/>
                      <a:pt x="4702" y="0"/>
                      <a:pt x="4325" y="0"/>
                    </a:cubicBezTo>
                    <a:lnTo>
                      <a:pt x="1093" y="0"/>
                    </a:lnTo>
                    <a:close/>
                    <a:moveTo>
                      <a:pt x="11881" y="0"/>
                    </a:moveTo>
                    <a:cubicBezTo>
                      <a:pt x="11287" y="0"/>
                      <a:pt x="10811" y="584"/>
                      <a:pt x="10811" y="1283"/>
                    </a:cubicBezTo>
                    <a:cubicBezTo>
                      <a:pt x="10811" y="1537"/>
                      <a:pt x="10875" y="1788"/>
                      <a:pt x="10993" y="1978"/>
                    </a:cubicBezTo>
                    <a:lnTo>
                      <a:pt x="15978" y="10800"/>
                    </a:lnTo>
                    <a:lnTo>
                      <a:pt x="10993" y="19649"/>
                    </a:lnTo>
                    <a:cubicBezTo>
                      <a:pt x="10875" y="19839"/>
                      <a:pt x="10811" y="20089"/>
                      <a:pt x="10811" y="20344"/>
                    </a:cubicBezTo>
                    <a:cubicBezTo>
                      <a:pt x="10811" y="21042"/>
                      <a:pt x="11287" y="21600"/>
                      <a:pt x="11881" y="21600"/>
                    </a:cubicBezTo>
                    <a:lnTo>
                      <a:pt x="15113" y="21600"/>
                    </a:lnTo>
                    <a:cubicBezTo>
                      <a:pt x="15491" y="21600"/>
                      <a:pt x="15829" y="21382"/>
                      <a:pt x="16024" y="21039"/>
                    </a:cubicBezTo>
                    <a:lnTo>
                      <a:pt x="21418" y="11495"/>
                    </a:lnTo>
                    <a:cubicBezTo>
                      <a:pt x="21537" y="11304"/>
                      <a:pt x="21600" y="11054"/>
                      <a:pt x="21600" y="10800"/>
                    </a:cubicBezTo>
                    <a:cubicBezTo>
                      <a:pt x="21600" y="10546"/>
                      <a:pt x="21537" y="10296"/>
                      <a:pt x="21418" y="10105"/>
                    </a:cubicBezTo>
                    <a:lnTo>
                      <a:pt x="16024" y="588"/>
                    </a:lnTo>
                    <a:cubicBezTo>
                      <a:pt x="15829" y="245"/>
                      <a:pt x="15491" y="0"/>
                      <a:pt x="15113" y="0"/>
                    </a:cubicBezTo>
                    <a:lnTo>
                      <a:pt x="11881" y="0"/>
                    </a:lnTo>
                    <a:close/>
                  </a:path>
                </a:pathLst>
              </a:custGeom>
              <a:solidFill>
                <a:srgbClr val="F7F5F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017" name="Graphic 33"/>
              <p:cNvSpPr/>
              <p:nvPr/>
            </p:nvSpPr>
            <p:spPr>
              <a:xfrm>
                <a:off x="6682682" y="6688105"/>
                <a:ext cx="314258" cy="2675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3" y="0"/>
                    </a:moveTo>
                    <a:cubicBezTo>
                      <a:pt x="499" y="0"/>
                      <a:pt x="0" y="584"/>
                      <a:pt x="0" y="1283"/>
                    </a:cubicBezTo>
                    <a:cubicBezTo>
                      <a:pt x="0" y="1537"/>
                      <a:pt x="86" y="1788"/>
                      <a:pt x="205" y="1978"/>
                    </a:cubicBezTo>
                    <a:lnTo>
                      <a:pt x="5189" y="10800"/>
                    </a:lnTo>
                    <a:lnTo>
                      <a:pt x="205" y="19649"/>
                    </a:lnTo>
                    <a:cubicBezTo>
                      <a:pt x="86" y="19839"/>
                      <a:pt x="0" y="20089"/>
                      <a:pt x="0" y="20344"/>
                    </a:cubicBezTo>
                    <a:cubicBezTo>
                      <a:pt x="0" y="21042"/>
                      <a:pt x="499" y="21600"/>
                      <a:pt x="1093" y="21600"/>
                    </a:cubicBezTo>
                    <a:lnTo>
                      <a:pt x="4325" y="21600"/>
                    </a:lnTo>
                    <a:cubicBezTo>
                      <a:pt x="4702" y="21600"/>
                      <a:pt x="5041" y="21382"/>
                      <a:pt x="5235" y="21039"/>
                    </a:cubicBezTo>
                    <a:lnTo>
                      <a:pt x="10629" y="11495"/>
                    </a:lnTo>
                    <a:cubicBezTo>
                      <a:pt x="10748" y="11304"/>
                      <a:pt x="10811" y="11054"/>
                      <a:pt x="10811" y="10800"/>
                    </a:cubicBezTo>
                    <a:cubicBezTo>
                      <a:pt x="10811" y="10546"/>
                      <a:pt x="10748" y="10296"/>
                      <a:pt x="10629" y="10105"/>
                    </a:cubicBezTo>
                    <a:lnTo>
                      <a:pt x="5235" y="588"/>
                    </a:lnTo>
                    <a:cubicBezTo>
                      <a:pt x="5041" y="245"/>
                      <a:pt x="4702" y="0"/>
                      <a:pt x="4325" y="0"/>
                    </a:cubicBezTo>
                    <a:lnTo>
                      <a:pt x="1093" y="0"/>
                    </a:lnTo>
                    <a:close/>
                    <a:moveTo>
                      <a:pt x="11881" y="0"/>
                    </a:moveTo>
                    <a:cubicBezTo>
                      <a:pt x="11287" y="0"/>
                      <a:pt x="10811" y="584"/>
                      <a:pt x="10811" y="1283"/>
                    </a:cubicBezTo>
                    <a:cubicBezTo>
                      <a:pt x="10811" y="1537"/>
                      <a:pt x="10875" y="1788"/>
                      <a:pt x="10993" y="1978"/>
                    </a:cubicBezTo>
                    <a:lnTo>
                      <a:pt x="15978" y="10800"/>
                    </a:lnTo>
                    <a:lnTo>
                      <a:pt x="10993" y="19649"/>
                    </a:lnTo>
                    <a:cubicBezTo>
                      <a:pt x="10875" y="19839"/>
                      <a:pt x="10811" y="20089"/>
                      <a:pt x="10811" y="20344"/>
                    </a:cubicBezTo>
                    <a:cubicBezTo>
                      <a:pt x="10811" y="21042"/>
                      <a:pt x="11287" y="21600"/>
                      <a:pt x="11881" y="21600"/>
                    </a:cubicBezTo>
                    <a:lnTo>
                      <a:pt x="15113" y="21600"/>
                    </a:lnTo>
                    <a:cubicBezTo>
                      <a:pt x="15491" y="21600"/>
                      <a:pt x="15829" y="21382"/>
                      <a:pt x="16024" y="21039"/>
                    </a:cubicBezTo>
                    <a:lnTo>
                      <a:pt x="21418" y="11495"/>
                    </a:lnTo>
                    <a:cubicBezTo>
                      <a:pt x="21537" y="11304"/>
                      <a:pt x="21600" y="11054"/>
                      <a:pt x="21600" y="10800"/>
                    </a:cubicBezTo>
                    <a:cubicBezTo>
                      <a:pt x="21600" y="10546"/>
                      <a:pt x="21537" y="10296"/>
                      <a:pt x="21418" y="10105"/>
                    </a:cubicBezTo>
                    <a:lnTo>
                      <a:pt x="16024" y="588"/>
                    </a:lnTo>
                    <a:cubicBezTo>
                      <a:pt x="15829" y="245"/>
                      <a:pt x="15491" y="0"/>
                      <a:pt x="15113" y="0"/>
                    </a:cubicBezTo>
                    <a:lnTo>
                      <a:pt x="11881" y="0"/>
                    </a:lnTo>
                    <a:close/>
                  </a:path>
                </a:pathLst>
              </a:custGeom>
              <a:solidFill>
                <a:srgbClr val="F7F5F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018" name="Graphic 33"/>
              <p:cNvSpPr/>
              <p:nvPr/>
            </p:nvSpPr>
            <p:spPr>
              <a:xfrm flipH="1">
                <a:off x="1009639" y="1030261"/>
                <a:ext cx="314258" cy="2675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3" y="0"/>
                    </a:moveTo>
                    <a:cubicBezTo>
                      <a:pt x="499" y="0"/>
                      <a:pt x="0" y="584"/>
                      <a:pt x="0" y="1283"/>
                    </a:cubicBezTo>
                    <a:cubicBezTo>
                      <a:pt x="0" y="1537"/>
                      <a:pt x="86" y="1788"/>
                      <a:pt x="205" y="1978"/>
                    </a:cubicBezTo>
                    <a:lnTo>
                      <a:pt x="5189" y="10800"/>
                    </a:lnTo>
                    <a:lnTo>
                      <a:pt x="205" y="19649"/>
                    </a:lnTo>
                    <a:cubicBezTo>
                      <a:pt x="86" y="19839"/>
                      <a:pt x="0" y="20089"/>
                      <a:pt x="0" y="20344"/>
                    </a:cubicBezTo>
                    <a:cubicBezTo>
                      <a:pt x="0" y="21042"/>
                      <a:pt x="499" y="21600"/>
                      <a:pt x="1093" y="21600"/>
                    </a:cubicBezTo>
                    <a:lnTo>
                      <a:pt x="4325" y="21600"/>
                    </a:lnTo>
                    <a:cubicBezTo>
                      <a:pt x="4702" y="21600"/>
                      <a:pt x="5041" y="21382"/>
                      <a:pt x="5235" y="21039"/>
                    </a:cubicBezTo>
                    <a:lnTo>
                      <a:pt x="10629" y="11495"/>
                    </a:lnTo>
                    <a:cubicBezTo>
                      <a:pt x="10748" y="11304"/>
                      <a:pt x="10811" y="11054"/>
                      <a:pt x="10811" y="10800"/>
                    </a:cubicBezTo>
                    <a:cubicBezTo>
                      <a:pt x="10811" y="10546"/>
                      <a:pt x="10748" y="10296"/>
                      <a:pt x="10629" y="10105"/>
                    </a:cubicBezTo>
                    <a:lnTo>
                      <a:pt x="5235" y="588"/>
                    </a:lnTo>
                    <a:cubicBezTo>
                      <a:pt x="5041" y="245"/>
                      <a:pt x="4702" y="0"/>
                      <a:pt x="4325" y="0"/>
                    </a:cubicBezTo>
                    <a:lnTo>
                      <a:pt x="1093" y="0"/>
                    </a:lnTo>
                    <a:close/>
                    <a:moveTo>
                      <a:pt x="11881" y="0"/>
                    </a:moveTo>
                    <a:cubicBezTo>
                      <a:pt x="11287" y="0"/>
                      <a:pt x="10811" y="584"/>
                      <a:pt x="10811" y="1283"/>
                    </a:cubicBezTo>
                    <a:cubicBezTo>
                      <a:pt x="10811" y="1537"/>
                      <a:pt x="10875" y="1788"/>
                      <a:pt x="10993" y="1978"/>
                    </a:cubicBezTo>
                    <a:lnTo>
                      <a:pt x="15978" y="10800"/>
                    </a:lnTo>
                    <a:lnTo>
                      <a:pt x="10993" y="19649"/>
                    </a:lnTo>
                    <a:cubicBezTo>
                      <a:pt x="10875" y="19839"/>
                      <a:pt x="10811" y="20089"/>
                      <a:pt x="10811" y="20344"/>
                    </a:cubicBezTo>
                    <a:cubicBezTo>
                      <a:pt x="10811" y="21042"/>
                      <a:pt x="11287" y="21600"/>
                      <a:pt x="11881" y="21600"/>
                    </a:cubicBezTo>
                    <a:lnTo>
                      <a:pt x="15113" y="21600"/>
                    </a:lnTo>
                    <a:cubicBezTo>
                      <a:pt x="15491" y="21600"/>
                      <a:pt x="15829" y="21382"/>
                      <a:pt x="16024" y="21039"/>
                    </a:cubicBezTo>
                    <a:lnTo>
                      <a:pt x="21418" y="11495"/>
                    </a:lnTo>
                    <a:cubicBezTo>
                      <a:pt x="21537" y="11304"/>
                      <a:pt x="21600" y="11054"/>
                      <a:pt x="21600" y="10800"/>
                    </a:cubicBezTo>
                    <a:cubicBezTo>
                      <a:pt x="21600" y="10546"/>
                      <a:pt x="21537" y="10296"/>
                      <a:pt x="21418" y="10105"/>
                    </a:cubicBezTo>
                    <a:lnTo>
                      <a:pt x="16024" y="588"/>
                    </a:lnTo>
                    <a:cubicBezTo>
                      <a:pt x="15829" y="245"/>
                      <a:pt x="15491" y="0"/>
                      <a:pt x="15113" y="0"/>
                    </a:cubicBezTo>
                    <a:lnTo>
                      <a:pt x="11881" y="0"/>
                    </a:lnTo>
                    <a:close/>
                  </a:path>
                </a:pathLst>
              </a:custGeom>
              <a:solidFill>
                <a:srgbClr val="F7F5F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019" name="Graphic 33"/>
              <p:cNvSpPr/>
              <p:nvPr/>
            </p:nvSpPr>
            <p:spPr>
              <a:xfrm flipH="1">
                <a:off x="1010172" y="6684305"/>
                <a:ext cx="314258" cy="2675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3" y="0"/>
                    </a:moveTo>
                    <a:cubicBezTo>
                      <a:pt x="499" y="0"/>
                      <a:pt x="0" y="584"/>
                      <a:pt x="0" y="1283"/>
                    </a:cubicBezTo>
                    <a:cubicBezTo>
                      <a:pt x="0" y="1537"/>
                      <a:pt x="86" y="1788"/>
                      <a:pt x="205" y="1978"/>
                    </a:cubicBezTo>
                    <a:lnTo>
                      <a:pt x="5189" y="10800"/>
                    </a:lnTo>
                    <a:lnTo>
                      <a:pt x="205" y="19649"/>
                    </a:lnTo>
                    <a:cubicBezTo>
                      <a:pt x="86" y="19839"/>
                      <a:pt x="0" y="20089"/>
                      <a:pt x="0" y="20344"/>
                    </a:cubicBezTo>
                    <a:cubicBezTo>
                      <a:pt x="0" y="21042"/>
                      <a:pt x="499" y="21600"/>
                      <a:pt x="1093" y="21600"/>
                    </a:cubicBezTo>
                    <a:lnTo>
                      <a:pt x="4325" y="21600"/>
                    </a:lnTo>
                    <a:cubicBezTo>
                      <a:pt x="4702" y="21600"/>
                      <a:pt x="5041" y="21382"/>
                      <a:pt x="5235" y="21039"/>
                    </a:cubicBezTo>
                    <a:lnTo>
                      <a:pt x="10629" y="11495"/>
                    </a:lnTo>
                    <a:cubicBezTo>
                      <a:pt x="10748" y="11304"/>
                      <a:pt x="10811" y="11054"/>
                      <a:pt x="10811" y="10800"/>
                    </a:cubicBezTo>
                    <a:cubicBezTo>
                      <a:pt x="10811" y="10546"/>
                      <a:pt x="10748" y="10296"/>
                      <a:pt x="10629" y="10105"/>
                    </a:cubicBezTo>
                    <a:lnTo>
                      <a:pt x="5235" y="588"/>
                    </a:lnTo>
                    <a:cubicBezTo>
                      <a:pt x="5041" y="245"/>
                      <a:pt x="4702" y="0"/>
                      <a:pt x="4325" y="0"/>
                    </a:cubicBezTo>
                    <a:lnTo>
                      <a:pt x="1093" y="0"/>
                    </a:lnTo>
                    <a:close/>
                    <a:moveTo>
                      <a:pt x="11881" y="0"/>
                    </a:moveTo>
                    <a:cubicBezTo>
                      <a:pt x="11287" y="0"/>
                      <a:pt x="10811" y="584"/>
                      <a:pt x="10811" y="1283"/>
                    </a:cubicBezTo>
                    <a:cubicBezTo>
                      <a:pt x="10811" y="1537"/>
                      <a:pt x="10875" y="1788"/>
                      <a:pt x="10993" y="1978"/>
                    </a:cubicBezTo>
                    <a:lnTo>
                      <a:pt x="15978" y="10800"/>
                    </a:lnTo>
                    <a:lnTo>
                      <a:pt x="10993" y="19649"/>
                    </a:lnTo>
                    <a:cubicBezTo>
                      <a:pt x="10875" y="19839"/>
                      <a:pt x="10811" y="20089"/>
                      <a:pt x="10811" y="20344"/>
                    </a:cubicBezTo>
                    <a:cubicBezTo>
                      <a:pt x="10811" y="21042"/>
                      <a:pt x="11287" y="21600"/>
                      <a:pt x="11881" y="21600"/>
                    </a:cubicBezTo>
                    <a:lnTo>
                      <a:pt x="15113" y="21600"/>
                    </a:lnTo>
                    <a:cubicBezTo>
                      <a:pt x="15491" y="21600"/>
                      <a:pt x="15829" y="21382"/>
                      <a:pt x="16024" y="21039"/>
                    </a:cubicBezTo>
                    <a:lnTo>
                      <a:pt x="21418" y="11495"/>
                    </a:lnTo>
                    <a:cubicBezTo>
                      <a:pt x="21537" y="11304"/>
                      <a:pt x="21600" y="11054"/>
                      <a:pt x="21600" y="10800"/>
                    </a:cubicBezTo>
                    <a:cubicBezTo>
                      <a:pt x="21600" y="10546"/>
                      <a:pt x="21537" y="10296"/>
                      <a:pt x="21418" y="10105"/>
                    </a:cubicBezTo>
                    <a:lnTo>
                      <a:pt x="16024" y="588"/>
                    </a:lnTo>
                    <a:cubicBezTo>
                      <a:pt x="15829" y="245"/>
                      <a:pt x="15491" y="0"/>
                      <a:pt x="15113" y="0"/>
                    </a:cubicBezTo>
                    <a:lnTo>
                      <a:pt x="11881" y="0"/>
                    </a:lnTo>
                    <a:close/>
                  </a:path>
                </a:pathLst>
              </a:custGeom>
              <a:solidFill>
                <a:srgbClr val="F7F5F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sp>
          <p:nvSpPr>
            <p:cNvPr id="1021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3090984" y="3570122"/>
              <a:ext cx="1797605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Market Analysis</a:t>
              </a:r>
            </a:p>
          </p:txBody>
        </p:sp>
        <p:sp>
          <p:nvSpPr>
            <p:cNvPr id="1022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4907350" y="1550684"/>
              <a:ext cx="1797605" cy="1244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Measure and Optimize</a:t>
              </a:r>
            </a:p>
          </p:txBody>
        </p:sp>
        <p:sp>
          <p:nvSpPr>
            <p:cNvPr id="102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1272292" y="1550684"/>
              <a:ext cx="1797604" cy="1244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>
                <a:defRPr sz="25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bg1"/>
                  </a:solidFill>
                </a:rPr>
                <a:t>Retain </a:t>
              </a:r>
            </a:p>
            <a:p>
              <a:pPr>
                <a:defRPr sz="25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bg1"/>
                  </a:solidFill>
                </a:rPr>
                <a:t>and </a:t>
              </a:r>
            </a:p>
            <a:p>
              <a:pPr>
                <a:defRPr sz="25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bg1"/>
                  </a:solidFill>
                </a:rPr>
                <a:t>Grow</a:t>
              </a:r>
            </a:p>
          </p:txBody>
        </p:sp>
        <p:sp>
          <p:nvSpPr>
            <p:cNvPr id="102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4907350" y="5453817"/>
              <a:ext cx="1797605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Acquire</a:t>
              </a:r>
            </a:p>
          </p:txBody>
        </p:sp>
        <p:sp>
          <p:nvSpPr>
            <p:cNvPr id="1025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1272292" y="5453817"/>
              <a:ext cx="1797604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Convert</a:t>
              </a:r>
            </a:p>
          </p:txBody>
        </p:sp>
      </p:grpSp>
      <p:sp>
        <p:nvSpPr>
          <p:cNvPr id="102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641762" y="3550999"/>
            <a:ext cx="2742143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Customer surveys</a:t>
            </a:r>
          </a:p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Web analytics</a:t>
            </a:r>
          </a:p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Competitor analysis</a:t>
            </a:r>
          </a:p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Product SWOT</a:t>
            </a:r>
          </a:p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Site performance</a:t>
            </a:r>
          </a:p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Online surveys</a:t>
            </a:r>
          </a:p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Company culture</a:t>
            </a:r>
          </a:p>
        </p:txBody>
      </p:sp>
      <p:sp>
        <p:nvSpPr>
          <p:cNvPr id="102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641762" y="8918099"/>
            <a:ext cx="2742143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Search marketing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Email marketing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Advertising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Affiliate marketing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Shopping comparison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Partnerships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Peer-to-peer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Content distribution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Aggregations</a:t>
            </a:r>
          </a:p>
        </p:txBody>
      </p:sp>
      <p:sp>
        <p:nvSpPr>
          <p:cNvPr id="102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5457295" y="8918099"/>
            <a:ext cx="2742143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rgbClr val="53535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Email marketing</a:t>
            </a:r>
          </a:p>
          <a:p>
            <a:pPr marL="200526" indent="-200526" algn="l">
              <a:buClr>
                <a:srgbClr val="53535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Targeting</a:t>
            </a:r>
          </a:p>
          <a:p>
            <a:pPr marL="200526" indent="-200526" algn="l">
              <a:buClr>
                <a:srgbClr val="53535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Promotions</a:t>
            </a:r>
          </a:p>
          <a:p>
            <a:pPr marL="200526" indent="-200526" algn="l">
              <a:buClr>
                <a:srgbClr val="53535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Customer support</a:t>
            </a:r>
          </a:p>
          <a:p>
            <a:pPr marL="200526" indent="-200526" algn="l">
              <a:buClr>
                <a:srgbClr val="53535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Usability</a:t>
            </a:r>
          </a:p>
          <a:p>
            <a:pPr marL="200526" indent="-200526" algn="l">
              <a:buClr>
                <a:srgbClr val="53535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Payment options</a:t>
            </a:r>
          </a:p>
          <a:p>
            <a:pPr marL="200526" indent="-200526" algn="l">
              <a:buClr>
                <a:srgbClr val="53535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Search market</a:t>
            </a:r>
          </a:p>
          <a:p>
            <a:pPr marL="200526" indent="-200526" algn="l">
              <a:buClr>
                <a:srgbClr val="53535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Copy writing</a:t>
            </a:r>
          </a:p>
          <a:p>
            <a:pPr marL="200526" indent="-200526" algn="l">
              <a:buClr>
                <a:srgbClr val="535353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Certification</a:t>
            </a:r>
          </a:p>
        </p:txBody>
      </p:sp>
      <p:sp>
        <p:nvSpPr>
          <p:cNvPr id="103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5457295" y="3246199"/>
            <a:ext cx="3065901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 dirty="0">
                <a:solidFill>
                  <a:schemeClr val="tx2"/>
                </a:solidFill>
              </a:rPr>
              <a:t>Email marketing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 dirty="0">
                <a:solidFill>
                  <a:schemeClr val="tx2"/>
                </a:solidFill>
              </a:rPr>
              <a:t>Choice and Convenience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 dirty="0">
                <a:solidFill>
                  <a:schemeClr val="tx2"/>
                </a:solidFill>
              </a:rPr>
              <a:t>Loyalty programs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 dirty="0">
                <a:solidFill>
                  <a:schemeClr val="tx2"/>
                </a:solidFill>
              </a:rPr>
              <a:t>Dynamic pricing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 dirty="0">
                <a:solidFill>
                  <a:schemeClr val="tx2"/>
                </a:solidFill>
              </a:rPr>
              <a:t>Personalization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 dirty="0">
                <a:solidFill>
                  <a:schemeClr val="tx2"/>
                </a:solidFill>
              </a:rPr>
              <a:t>Community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 dirty="0">
                <a:solidFill>
                  <a:schemeClr val="tx2"/>
                </a:solidFill>
              </a:rPr>
              <a:t>Referrals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 dirty="0">
                <a:solidFill>
                  <a:schemeClr val="tx2"/>
                </a:solidFill>
              </a:rPr>
              <a:t>Customer service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A7A7A7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 dirty="0">
                <a:solidFill>
                  <a:schemeClr val="tx2"/>
                </a:solidFill>
              </a:rPr>
              <a:t>Personalization</a:t>
            </a:r>
          </a:p>
        </p:txBody>
      </p:sp>
      <p:sp>
        <p:nvSpPr>
          <p:cNvPr id="1031" name="Venn diagram"/>
          <p:cNvSpPr txBox="1"/>
          <p:nvPr/>
        </p:nvSpPr>
        <p:spPr>
          <a:xfrm>
            <a:off x="8937131" y="1749521"/>
            <a:ext cx="6509737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Market Analysis</a:t>
            </a:r>
          </a:p>
        </p:txBody>
      </p: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D6824474-CFD3-E791-269D-1FCA6D146A13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69</Words>
  <Application>Microsoft Macintosh PowerPoint</Application>
  <PresentationFormat>Custom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Barlow Bold</vt:lpstr>
      <vt:lpstr>Barlow Medium</vt:lpstr>
      <vt:lpstr>Barlow SemiBold</vt:lpstr>
      <vt:lpstr>Calibri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6</cp:revision>
  <dcterms:modified xsi:type="dcterms:W3CDTF">2023-05-02T09:19:00Z</dcterms:modified>
</cp:coreProperties>
</file>