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7B018BB-80A7-4F77-B60F-C8B233D01FF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DD1D4"/>
          </a:solidFill>
        </a:fill>
      </a:tcStyle>
    </a:wholeTbl>
    <a:band2H>
      <a:tcTxStyle/>
      <a:tcStyle>
        <a:tcBdr/>
        <a:fill>
          <a:solidFill>
            <a:srgbClr val="E8E9EB"/>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3"/>
          </a:solidFill>
        </a:fill>
      </a:tcStyle>
    </a:firstRow>
  </a:tblStyle>
  <a:tblStyle styleId="{EEE7283C-3CF3-47DC-8721-378D4A62B228}"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F9D5CE"/>
          </a:solidFill>
        </a:fill>
      </a:tcStyle>
    </a:wholeTbl>
    <a:band2H>
      <a:tcTxStyle/>
      <a:tcStyle>
        <a:tcBdr/>
        <a:fill>
          <a:solidFill>
            <a:srgbClr val="FCEBE8"/>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chemeClr val="accent1"/>
          </a:solidFill>
        </a:fill>
      </a:tcStyle>
    </a:firstRow>
  </a:tblStyle>
  <a:tblStyle styleId="{CF821DB8-F4EB-4A41-A1BA-3FCAFE7338EE}" styleName="">
    <a:tblBg/>
    <a:wholeTbl>
      <a:tcTxStyle b="off" i="off">
        <a:font>
          <a:latin typeface="Helvetica Neue Medium"/>
          <a:ea typeface="Helvetica Neue Medium"/>
          <a:cs typeface="Helvetica Neue Medium"/>
        </a:font>
        <a:srgbClr val="52545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9E9E9"/>
          </a:solidFill>
        </a:fill>
      </a:tcStyle>
    </a:wholeTbl>
    <a:band2H>
      <a:tcTxStyle/>
      <a:tcStyle>
        <a:tcBdr/>
        <a:fill>
          <a:solidFill>
            <a:srgbClr val="F7F5F7"/>
          </a:solidFill>
        </a:fill>
      </a:tcStyle>
    </a:band2H>
    <a:firstCol>
      <a:tcTxStyle b="on" i="off">
        <a:fontRef idx="major">
          <a:srgbClr val="F7F5F7"/>
        </a:fontRef>
        <a:srgbClr val="F7F5F7"/>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525455"/>
        </a:fontRef>
        <a:srgbClr val="525455"/>
      </a:tcTxStyle>
      <a:tcStyle>
        <a:tcBdr>
          <a:left>
            <a:ln w="12700" cap="flat">
              <a:noFill/>
              <a:miter lim="400000"/>
            </a:ln>
          </a:left>
          <a:right>
            <a:ln w="12700" cap="flat">
              <a:noFill/>
              <a:miter lim="400000"/>
            </a:ln>
          </a:right>
          <a:top>
            <a:ln w="508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rgbClr val="F7F5F7"/>
          </a:solidFill>
        </a:fill>
      </a:tcStyle>
    </a:lastRow>
    <a:firstRow>
      <a:tcTxStyle b="on" i="off">
        <a:fontRef idx="major">
          <a:srgbClr val="F7F5F7"/>
        </a:fontRef>
        <a:srgbClr val="F7F5F7"/>
      </a:tcTxStyle>
      <a:tcStyle>
        <a:tcBdr>
          <a:left>
            <a:ln w="12700" cap="flat">
              <a:noFill/>
              <a:miter lim="400000"/>
            </a:ln>
          </a:left>
          <a:right>
            <a:ln w="12700" cap="flat">
              <a:noFill/>
              <a:miter lim="400000"/>
            </a:ln>
          </a:right>
          <a:top>
            <a:ln w="25400" cap="flat">
              <a:solidFill>
                <a:srgbClr val="525455"/>
              </a:solidFill>
              <a:prstDash val="solid"/>
              <a:round/>
            </a:ln>
          </a:top>
          <a:bottom>
            <a:ln w="25400" cap="flat">
              <a:solidFill>
                <a:srgbClr val="52545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Helvetica Neue Medium"/>
          <a:ea typeface="Helvetica Neue Medium"/>
          <a:cs typeface="Helvetica Neue Medium"/>
        </a:font>
        <a:srgbClr val="525455"/>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CFCFD0"/>
          </a:solidFill>
        </a:fill>
      </a:tcStyle>
    </a:wholeTbl>
    <a:band2H>
      <a:tcTxStyle/>
      <a:tcStyle>
        <a:tcBdr/>
        <a:fill>
          <a:solidFill>
            <a:srgbClr val="E9E9E9"/>
          </a:solidFill>
        </a:fill>
      </a:tcStyle>
    </a:band2H>
    <a:firstCol>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Col>
    <a:la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38100" cap="flat">
              <a:solidFill>
                <a:srgbClr val="F7F5F7"/>
              </a:solidFill>
              <a:prstDash val="solid"/>
              <a:round/>
            </a:ln>
          </a:top>
          <a:bottom>
            <a:ln w="127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lastRow>
    <a:firstRow>
      <a:tcTxStyle b="on" i="off">
        <a:fontRef idx="major">
          <a:srgbClr val="F7F5F7"/>
        </a:fontRef>
        <a:srgbClr val="F7F5F7"/>
      </a:tcTxStyle>
      <a:tcStyle>
        <a:tcBdr>
          <a:left>
            <a:ln w="12700" cap="flat">
              <a:solidFill>
                <a:srgbClr val="F7F5F7"/>
              </a:solidFill>
              <a:prstDash val="solid"/>
              <a:round/>
            </a:ln>
          </a:left>
          <a:right>
            <a:ln w="12700" cap="flat">
              <a:solidFill>
                <a:srgbClr val="F7F5F7"/>
              </a:solidFill>
              <a:prstDash val="solid"/>
              <a:round/>
            </a:ln>
          </a:right>
          <a:top>
            <a:ln w="12700" cap="flat">
              <a:solidFill>
                <a:srgbClr val="F7F5F7"/>
              </a:solidFill>
              <a:prstDash val="solid"/>
              <a:round/>
            </a:ln>
          </a:top>
          <a:bottom>
            <a:ln w="38100" cap="flat">
              <a:solidFill>
                <a:srgbClr val="F7F5F7"/>
              </a:solidFill>
              <a:prstDash val="solid"/>
              <a:round/>
            </a:ln>
          </a:bottom>
          <a:insideH>
            <a:ln w="12700" cap="flat">
              <a:solidFill>
                <a:srgbClr val="F7F5F7"/>
              </a:solidFill>
              <a:prstDash val="solid"/>
              <a:round/>
            </a:ln>
          </a:insideH>
          <a:insideV>
            <a:ln w="12700" cap="flat">
              <a:solidFill>
                <a:srgbClr val="F7F5F7"/>
              </a:solidFill>
              <a:prstDash val="solid"/>
              <a:round/>
            </a:ln>
          </a:insideV>
        </a:tcBdr>
        <a:fill>
          <a:solidFill>
            <a:srgbClr val="525455"/>
          </a:solidFill>
        </a:fill>
      </a:tcStyle>
    </a:firstRow>
  </a:tblStyle>
  <a:tblStyle styleId="{2708684C-4D16-4618-839F-0558EEFCDFE6}" styleName="">
    <a:tblBg/>
    <a:wholeTbl>
      <a:tcTxStyle b="off" i="off">
        <a:font>
          <a:latin typeface="Helvetica Neue Medium"/>
          <a:ea typeface="Helvetica Neue Medium"/>
          <a:cs typeface="Helvetica Neue Medium"/>
        </a:font>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wholeTbl>
    <a:band2H>
      <a:tcTxStyle/>
      <a:tcStyle>
        <a:tcBdr/>
        <a:fill>
          <a:solidFill>
            <a:srgbClr val="FFFFFF"/>
          </a:solidFill>
        </a:fill>
      </a:tcStyle>
    </a:band2H>
    <a:firstCol>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solidFill>
            <a:srgbClr val="525455">
              <a:alpha val="20000"/>
            </a:srgbClr>
          </a:solidFill>
        </a:fill>
      </a:tcStyle>
    </a:firstCol>
    <a:la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50800" cap="flat">
              <a:solidFill>
                <a:srgbClr val="525455"/>
              </a:solidFill>
              <a:prstDash val="solid"/>
              <a:round/>
            </a:ln>
          </a:top>
          <a:bottom>
            <a:ln w="127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lastRow>
    <a:firstRow>
      <a:tcTxStyle b="on" i="off">
        <a:fontRef idx="major">
          <a:srgbClr val="525455"/>
        </a:fontRef>
        <a:srgbClr val="525455"/>
      </a:tcTxStyle>
      <a:tcStyle>
        <a:tcBdr>
          <a:left>
            <a:ln w="12700" cap="flat">
              <a:solidFill>
                <a:srgbClr val="525455"/>
              </a:solidFill>
              <a:prstDash val="solid"/>
              <a:round/>
            </a:ln>
          </a:left>
          <a:right>
            <a:ln w="12700" cap="flat">
              <a:solidFill>
                <a:srgbClr val="525455"/>
              </a:solidFill>
              <a:prstDash val="solid"/>
              <a:round/>
            </a:ln>
          </a:right>
          <a:top>
            <a:ln w="12700" cap="flat">
              <a:solidFill>
                <a:srgbClr val="525455"/>
              </a:solidFill>
              <a:prstDash val="solid"/>
              <a:round/>
            </a:ln>
          </a:top>
          <a:bottom>
            <a:ln w="25400" cap="flat">
              <a:solidFill>
                <a:srgbClr val="525455"/>
              </a:solidFill>
              <a:prstDash val="solid"/>
              <a:round/>
            </a:ln>
          </a:bottom>
          <a:insideH>
            <a:ln w="12700" cap="flat">
              <a:solidFill>
                <a:srgbClr val="525455"/>
              </a:solidFill>
              <a:prstDash val="solid"/>
              <a:round/>
            </a:ln>
          </a:insideH>
          <a:insideV>
            <a:ln w="12700" cap="flat">
              <a:solidFill>
                <a:srgbClr val="52545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19"/>
    <p:restoredTop sz="94684"/>
  </p:normalViewPr>
  <p:slideViewPr>
    <p:cSldViewPr snapToGrid="0" snapToObjects="1" showGuides="1">
      <p:cViewPr varScale="1">
        <p:scale>
          <a:sx n="53" d="100"/>
          <a:sy n="53" d="100"/>
        </p:scale>
        <p:origin x="91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j-lt"/>
        <a:ea typeface="+mj-ea"/>
        <a:cs typeface="+mj-cs"/>
        <a:sym typeface="Helvetica Neue"/>
      </a:defRPr>
    </a:lvl1pPr>
    <a:lvl2pPr indent="228600" defTabSz="457200" latinLnBrk="0">
      <a:lnSpc>
        <a:spcPct val="117999"/>
      </a:lnSpc>
      <a:defRPr sz="2200">
        <a:latin typeface="+mj-lt"/>
        <a:ea typeface="+mj-ea"/>
        <a:cs typeface="+mj-cs"/>
        <a:sym typeface="Helvetica Neue"/>
      </a:defRPr>
    </a:lvl2pPr>
    <a:lvl3pPr indent="457200" defTabSz="457200" latinLnBrk="0">
      <a:lnSpc>
        <a:spcPct val="117999"/>
      </a:lnSpc>
      <a:defRPr sz="2200">
        <a:latin typeface="+mj-lt"/>
        <a:ea typeface="+mj-ea"/>
        <a:cs typeface="+mj-cs"/>
        <a:sym typeface="Helvetica Neue"/>
      </a:defRPr>
    </a:lvl3pPr>
    <a:lvl4pPr indent="685800" defTabSz="457200" latinLnBrk="0">
      <a:lnSpc>
        <a:spcPct val="117999"/>
      </a:lnSpc>
      <a:defRPr sz="2200">
        <a:latin typeface="+mj-lt"/>
        <a:ea typeface="+mj-ea"/>
        <a:cs typeface="+mj-cs"/>
        <a:sym typeface="Helvetica Neue"/>
      </a:defRPr>
    </a:lvl4pPr>
    <a:lvl5pPr indent="914400" defTabSz="457200" latinLnBrk="0">
      <a:lnSpc>
        <a:spcPct val="117999"/>
      </a:lnSpc>
      <a:defRPr sz="2200">
        <a:latin typeface="+mj-lt"/>
        <a:ea typeface="+mj-ea"/>
        <a:cs typeface="+mj-cs"/>
        <a:sym typeface="Helvetica Neue"/>
      </a:defRPr>
    </a:lvl5pPr>
    <a:lvl6pPr indent="1143000" defTabSz="457200" latinLnBrk="0">
      <a:lnSpc>
        <a:spcPct val="117999"/>
      </a:lnSpc>
      <a:defRPr sz="2200">
        <a:latin typeface="+mj-lt"/>
        <a:ea typeface="+mj-ea"/>
        <a:cs typeface="+mj-cs"/>
        <a:sym typeface="Helvetica Neue"/>
      </a:defRPr>
    </a:lvl6pPr>
    <a:lvl7pPr indent="1371600" defTabSz="457200" latinLnBrk="0">
      <a:lnSpc>
        <a:spcPct val="117999"/>
      </a:lnSpc>
      <a:defRPr sz="2200">
        <a:latin typeface="+mj-lt"/>
        <a:ea typeface="+mj-ea"/>
        <a:cs typeface="+mj-cs"/>
        <a:sym typeface="Helvetica Neue"/>
      </a:defRPr>
    </a:lvl7pPr>
    <a:lvl8pPr indent="1600200" defTabSz="457200" latinLnBrk="0">
      <a:lnSpc>
        <a:spcPct val="117999"/>
      </a:lnSpc>
      <a:defRPr sz="2200">
        <a:latin typeface="+mj-lt"/>
        <a:ea typeface="+mj-ea"/>
        <a:cs typeface="+mj-cs"/>
        <a:sym typeface="Helvetica Neue"/>
      </a:defRPr>
    </a:lvl8pPr>
    <a:lvl9pPr indent="1828800" defTabSz="457200" latinLnBrk="0">
      <a:lnSpc>
        <a:spcPct val="117999"/>
      </a:lnSpc>
      <a:defRPr sz="2200">
        <a:latin typeface="+mj-lt"/>
        <a:ea typeface="+mj-ea"/>
        <a:cs typeface="+mj-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Main">
    <p:spTree>
      <p:nvGrpSpPr>
        <p:cNvPr id="1" name=""/>
        <p:cNvGrpSpPr/>
        <p:nvPr/>
      </p:nvGrpSpPr>
      <p:grpSpPr>
        <a:xfrm>
          <a:off x="0" y="0"/>
          <a:ext cx="0" cy="0"/>
          <a:chOff x="0" y="0"/>
          <a:chExt cx="0" cy="0"/>
        </a:xfrm>
      </p:grpSpPr>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Helvetica Neue Medium"/>
          <a:ea typeface="Helvetica Neue Medium"/>
          <a:cs typeface="Helvetica Neue Medium"/>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mj-lt"/>
          <a:ea typeface="+mj-ea"/>
          <a:cs typeface="+mj-cs"/>
          <a:sym typeface="Helvetica Neue"/>
        </a:defRPr>
      </a:lvl5pPr>
      <a:lvl6pPr marL="388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6pPr>
      <a:lvl7pPr marL="452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7pPr>
      <a:lvl8pPr marL="5159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8pPr>
      <a:lvl9pPr marL="5794375" marR="0" indent="-714375" algn="ctr" defTabSz="825500" rtl="0" latinLnBrk="0">
        <a:lnSpc>
          <a:spcPct val="100000"/>
        </a:lnSpc>
        <a:spcBef>
          <a:spcPts val="0"/>
        </a:spcBef>
        <a:spcAft>
          <a:spcPts val="0"/>
        </a:spcAft>
        <a:buClrTx/>
        <a:buSzPct val="125000"/>
        <a:buFontTx/>
        <a:buChar char="•"/>
        <a:tabLst/>
        <a:defRPr sz="5400" b="0" i="0" u="none" strike="noStrike" cap="none" spc="0" baseline="0">
          <a:solidFill>
            <a:srgbClr val="000000"/>
          </a:solidFill>
          <a:uFillTx/>
          <a:latin typeface="+mj-lt"/>
          <a:ea typeface="+mj-ea"/>
          <a:cs typeface="+mj-cs"/>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hislide.io/"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
        <p:cNvGrpSpPr/>
        <p:nvPr/>
      </p:nvGrpSpPr>
      <p:grpSpPr>
        <a:xfrm>
          <a:off x="0" y="0"/>
          <a:ext cx="0" cy="0"/>
          <a:chOff x="0" y="0"/>
          <a:chExt cx="0" cy="0"/>
        </a:xfrm>
      </p:grpSpPr>
      <p:sp>
        <p:nvSpPr>
          <p:cNvPr id="35" name="Shape"/>
          <p:cNvSpPr/>
          <p:nvPr/>
        </p:nvSpPr>
        <p:spPr>
          <a:xfrm rot="16200000">
            <a:off x="17495671" y="6378253"/>
            <a:ext cx="7964599" cy="1270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701" y="0"/>
                </a:lnTo>
                <a:lnTo>
                  <a:pt x="21600" y="11016"/>
                </a:lnTo>
                <a:lnTo>
                  <a:pt x="19701" y="21600"/>
                </a:lnTo>
                <a:lnTo>
                  <a:pt x="0" y="21600"/>
                </a:lnTo>
                <a:lnTo>
                  <a:pt x="0" y="0"/>
                </a:lnTo>
                <a:close/>
              </a:path>
            </a:pathLst>
          </a:custGeom>
          <a:gradFill>
            <a:gsLst>
              <a:gs pos="0">
                <a:srgbClr val="F7F5F6"/>
              </a:gs>
              <a:gs pos="100000">
                <a:schemeClr val="accent4"/>
              </a:gs>
            </a:gsLst>
          </a:gradFill>
          <a:ln w="12700">
            <a:miter lim="400000"/>
          </a:ln>
        </p:spPr>
        <p:txBody>
          <a:bodyPr lIns="0" tIns="0" rIns="0" bIns="0" anchor="ctr"/>
          <a:lstStyle/>
          <a:p>
            <a:endParaRPr/>
          </a:p>
        </p:txBody>
      </p:sp>
      <p:grpSp>
        <p:nvGrpSpPr>
          <p:cNvPr id="48" name="Group"/>
          <p:cNvGrpSpPr/>
          <p:nvPr/>
        </p:nvGrpSpPr>
        <p:grpSpPr>
          <a:xfrm>
            <a:off x="13887715" y="3062816"/>
            <a:ext cx="8207773" cy="8207774"/>
            <a:chOff x="0" y="0"/>
            <a:chExt cx="8207772" cy="8207772"/>
          </a:xfrm>
        </p:grpSpPr>
        <p:sp>
          <p:nvSpPr>
            <p:cNvPr id="36" name="Triangle"/>
            <p:cNvSpPr/>
            <p:nvPr/>
          </p:nvSpPr>
          <p:spPr>
            <a:xfrm>
              <a:off x="3065859" y="0"/>
              <a:ext cx="2076451" cy="20764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21600"/>
                  </a:lnTo>
                  <a:lnTo>
                    <a:pt x="21600" y="21600"/>
                  </a:lnTo>
                  <a:lnTo>
                    <a:pt x="10800" y="0"/>
                  </a:lnTo>
                  <a:close/>
                </a:path>
              </a:pathLst>
            </a:custGeom>
            <a:solidFill>
              <a:srgbClr val="535353"/>
            </a:solidFill>
            <a:ln w="12700" cap="flat">
              <a:noFill/>
              <a:miter lim="400000"/>
            </a:ln>
            <a:effectLst/>
          </p:spPr>
          <p:txBody>
            <a:bodyPr wrap="square" lIns="0" tIns="0" rIns="0" bIns="0" numCol="1" anchor="ctr">
              <a:noAutofit/>
            </a:bodyPr>
            <a:lstStyle/>
            <a:p>
              <a:endParaRPr/>
            </a:p>
          </p:txBody>
        </p:sp>
        <p:sp>
          <p:nvSpPr>
            <p:cNvPr id="37" name="Shape"/>
            <p:cNvSpPr/>
            <p:nvPr/>
          </p:nvSpPr>
          <p:spPr>
            <a:xfrm>
              <a:off x="2451893" y="2203449"/>
              <a:ext cx="3303986" cy="1100536"/>
            </a:xfrm>
            <a:custGeom>
              <a:avLst/>
              <a:gdLst/>
              <a:ahLst/>
              <a:cxnLst>
                <a:cxn ang="0">
                  <a:pos x="wd2" y="hd2"/>
                </a:cxn>
                <a:cxn ang="5400000">
                  <a:pos x="wd2" y="hd2"/>
                </a:cxn>
                <a:cxn ang="10800000">
                  <a:pos x="wd2" y="hd2"/>
                </a:cxn>
                <a:cxn ang="16200000">
                  <a:pos x="wd2" y="hd2"/>
                </a:cxn>
              </a:cxnLst>
              <a:rect l="0" t="0" r="r" b="b"/>
              <a:pathLst>
                <a:path w="21600" h="21600" extrusionOk="0">
                  <a:moveTo>
                    <a:pt x="3599" y="0"/>
                  </a:moveTo>
                  <a:lnTo>
                    <a:pt x="0" y="21600"/>
                  </a:lnTo>
                  <a:lnTo>
                    <a:pt x="21600" y="21600"/>
                  </a:lnTo>
                  <a:lnTo>
                    <a:pt x="18004" y="0"/>
                  </a:lnTo>
                  <a:lnTo>
                    <a:pt x="3599" y="0"/>
                  </a:ln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38" name="Shape"/>
            <p:cNvSpPr/>
            <p:nvPr/>
          </p:nvSpPr>
          <p:spPr>
            <a:xfrm>
              <a:off x="1837928" y="3430984"/>
              <a:ext cx="4531916" cy="1100932"/>
            </a:xfrm>
            <a:custGeom>
              <a:avLst/>
              <a:gdLst/>
              <a:ahLst/>
              <a:cxnLst>
                <a:cxn ang="0">
                  <a:pos x="wd2" y="hd2"/>
                </a:cxn>
                <a:cxn ang="5400000">
                  <a:pos x="wd2" y="hd2"/>
                </a:cxn>
                <a:cxn ang="10800000">
                  <a:pos x="wd2" y="hd2"/>
                </a:cxn>
                <a:cxn ang="16200000">
                  <a:pos x="wd2" y="hd2"/>
                </a:cxn>
              </a:cxnLst>
              <a:rect l="0" t="0" r="r" b="b"/>
              <a:pathLst>
                <a:path w="21600" h="21600" extrusionOk="0">
                  <a:moveTo>
                    <a:pt x="2624" y="0"/>
                  </a:moveTo>
                  <a:lnTo>
                    <a:pt x="0" y="21600"/>
                  </a:lnTo>
                  <a:lnTo>
                    <a:pt x="21600" y="21600"/>
                  </a:lnTo>
                  <a:lnTo>
                    <a:pt x="18976" y="0"/>
                  </a:lnTo>
                  <a:lnTo>
                    <a:pt x="2624"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39" name="Shape"/>
            <p:cNvSpPr/>
            <p:nvPr/>
          </p:nvSpPr>
          <p:spPr>
            <a:xfrm>
              <a:off x="1224359" y="4658915"/>
              <a:ext cx="5759451" cy="1100535"/>
            </a:xfrm>
            <a:custGeom>
              <a:avLst/>
              <a:gdLst/>
              <a:ahLst/>
              <a:cxnLst>
                <a:cxn ang="0">
                  <a:pos x="wd2" y="hd2"/>
                </a:cxn>
                <a:cxn ang="5400000">
                  <a:pos x="wd2" y="hd2"/>
                </a:cxn>
                <a:cxn ang="10800000">
                  <a:pos x="wd2" y="hd2"/>
                </a:cxn>
                <a:cxn ang="16200000">
                  <a:pos x="wd2" y="hd2"/>
                </a:cxn>
              </a:cxnLst>
              <a:rect l="0" t="0" r="r" b="b"/>
              <a:pathLst>
                <a:path w="21600" h="21600" extrusionOk="0">
                  <a:moveTo>
                    <a:pt x="2063" y="0"/>
                  </a:moveTo>
                  <a:lnTo>
                    <a:pt x="0" y="21600"/>
                  </a:lnTo>
                  <a:lnTo>
                    <a:pt x="21600" y="21600"/>
                  </a:lnTo>
                  <a:lnTo>
                    <a:pt x="19536" y="0"/>
                  </a:lnTo>
                  <a:lnTo>
                    <a:pt x="2063"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40" name="Shape"/>
            <p:cNvSpPr/>
            <p:nvPr/>
          </p:nvSpPr>
          <p:spPr>
            <a:xfrm>
              <a:off x="610393" y="5886450"/>
              <a:ext cx="6986986" cy="1100535"/>
            </a:xfrm>
            <a:custGeom>
              <a:avLst/>
              <a:gdLst/>
              <a:ahLst/>
              <a:cxnLst>
                <a:cxn ang="0">
                  <a:pos x="wd2" y="hd2"/>
                </a:cxn>
                <a:cxn ang="5400000">
                  <a:pos x="wd2" y="hd2"/>
                </a:cxn>
                <a:cxn ang="10800000">
                  <a:pos x="wd2" y="hd2"/>
                </a:cxn>
                <a:cxn ang="16200000">
                  <a:pos x="wd2" y="hd2"/>
                </a:cxn>
              </a:cxnLst>
              <a:rect l="0" t="0" r="r" b="b"/>
              <a:pathLst>
                <a:path w="21600" h="21600" extrusionOk="0">
                  <a:moveTo>
                    <a:pt x="1702" y="0"/>
                  </a:moveTo>
                  <a:lnTo>
                    <a:pt x="0" y="21600"/>
                  </a:lnTo>
                  <a:lnTo>
                    <a:pt x="21600" y="21600"/>
                  </a:lnTo>
                  <a:lnTo>
                    <a:pt x="19899" y="0"/>
                  </a:lnTo>
                  <a:lnTo>
                    <a:pt x="1702"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41" name="Shape"/>
            <p:cNvSpPr/>
            <p:nvPr/>
          </p:nvSpPr>
          <p:spPr>
            <a:xfrm>
              <a:off x="0" y="7113984"/>
              <a:ext cx="8207772" cy="1093788"/>
            </a:xfrm>
            <a:custGeom>
              <a:avLst/>
              <a:gdLst/>
              <a:ahLst/>
              <a:cxnLst>
                <a:cxn ang="0">
                  <a:pos x="wd2" y="hd2"/>
                </a:cxn>
                <a:cxn ang="5400000">
                  <a:pos x="wd2" y="hd2"/>
                </a:cxn>
                <a:cxn ang="10800000">
                  <a:pos x="wd2" y="hd2"/>
                </a:cxn>
                <a:cxn ang="16200000">
                  <a:pos x="wd2" y="hd2"/>
                </a:cxn>
              </a:cxnLst>
              <a:rect l="0" t="0" r="r" b="b"/>
              <a:pathLst>
                <a:path w="21600" h="21600" extrusionOk="0">
                  <a:moveTo>
                    <a:pt x="1439" y="0"/>
                  </a:moveTo>
                  <a:lnTo>
                    <a:pt x="0" y="21600"/>
                  </a:lnTo>
                  <a:lnTo>
                    <a:pt x="21600" y="21600"/>
                  </a:lnTo>
                  <a:lnTo>
                    <a:pt x="20161" y="0"/>
                  </a:lnTo>
                  <a:lnTo>
                    <a:pt x="1439"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4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3242357" y="1466849"/>
              <a:ext cx="1723453" cy="441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200">
                  <a:solidFill>
                    <a:srgbClr val="F7F5F6"/>
                  </a:solidFill>
                  <a:latin typeface="Barlow Medium"/>
                  <a:ea typeface="Barlow Medium"/>
                  <a:cs typeface="Barlow Medium"/>
                  <a:sym typeface="Barlow Medium"/>
                </a:defRPr>
              </a:lvl1pPr>
            </a:lstStyle>
            <a:p>
              <a:r>
                <a:rPr dirty="0">
                  <a:solidFill>
                    <a:schemeClr val="bg1"/>
                  </a:solidFill>
                </a:rPr>
                <a:t>Partner</a:t>
              </a:r>
            </a:p>
          </p:txBody>
        </p:sp>
        <p:sp>
          <p:nvSpPr>
            <p:cNvPr id="43"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899698" y="2512416"/>
              <a:ext cx="2408770" cy="441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200">
                  <a:solidFill>
                    <a:srgbClr val="F7F5F6"/>
                  </a:solidFill>
                  <a:latin typeface="Barlow Medium"/>
                  <a:ea typeface="Barlow Medium"/>
                  <a:cs typeface="Barlow Medium"/>
                  <a:sym typeface="Barlow Medium"/>
                </a:defRPr>
              </a:lvl1pPr>
            </a:lstStyle>
            <a:p>
              <a:r>
                <a:rPr>
                  <a:solidFill>
                    <a:schemeClr val="bg1"/>
                  </a:solidFill>
                </a:rPr>
                <a:t>Advocate</a:t>
              </a:r>
            </a:p>
          </p:txBody>
        </p:sp>
        <p:sp>
          <p:nvSpPr>
            <p:cNvPr id="44"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899698" y="3735850"/>
              <a:ext cx="2408770" cy="441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200">
                  <a:solidFill>
                    <a:srgbClr val="F7F5F6"/>
                  </a:solidFill>
                  <a:latin typeface="Barlow Medium"/>
                  <a:ea typeface="Barlow Medium"/>
                  <a:cs typeface="Barlow Medium"/>
                  <a:sym typeface="Barlow Medium"/>
                </a:defRPr>
              </a:lvl1pPr>
            </a:lstStyle>
            <a:p>
              <a:r>
                <a:rPr>
                  <a:solidFill>
                    <a:schemeClr val="bg1"/>
                  </a:solidFill>
                </a:rPr>
                <a:t>Supporter</a:t>
              </a:r>
            </a:p>
          </p:txBody>
        </p:sp>
        <p:sp>
          <p:nvSpPr>
            <p:cNvPr id="45"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899698" y="4963583"/>
              <a:ext cx="2408770" cy="441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200">
                  <a:solidFill>
                    <a:srgbClr val="F7F5F6"/>
                  </a:solidFill>
                  <a:latin typeface="Barlow Medium"/>
                  <a:ea typeface="Barlow Medium"/>
                  <a:cs typeface="Barlow Medium"/>
                  <a:sym typeface="Barlow Medium"/>
                </a:defRPr>
              </a:lvl1pPr>
            </a:lstStyle>
            <a:p>
              <a:r>
                <a:rPr>
                  <a:solidFill>
                    <a:schemeClr val="bg1"/>
                  </a:solidFill>
                </a:rPr>
                <a:t>Client</a:t>
              </a:r>
            </a:p>
          </p:txBody>
        </p:sp>
        <p:sp>
          <p:nvSpPr>
            <p:cNvPr id="46"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899698" y="6204015"/>
              <a:ext cx="2408770" cy="441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200">
                  <a:solidFill>
                    <a:srgbClr val="F7F5F6"/>
                  </a:solidFill>
                  <a:latin typeface="Barlow Medium"/>
                  <a:ea typeface="Barlow Medium"/>
                  <a:cs typeface="Barlow Medium"/>
                  <a:sym typeface="Barlow Medium"/>
                </a:defRPr>
              </a:lvl1pPr>
            </a:lstStyle>
            <a:p>
              <a:r>
                <a:rPr>
                  <a:solidFill>
                    <a:schemeClr val="bg1"/>
                  </a:solidFill>
                </a:rPr>
                <a:t>Customer</a:t>
              </a:r>
            </a:p>
          </p:txBody>
        </p:sp>
        <p:sp>
          <p:nvSpPr>
            <p:cNvPr id="4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2899698" y="7389217"/>
              <a:ext cx="2408770" cy="4411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defRPr sz="2200">
                  <a:solidFill>
                    <a:srgbClr val="F7F5F6"/>
                  </a:solidFill>
                  <a:latin typeface="Barlow Medium"/>
                  <a:ea typeface="Barlow Medium"/>
                  <a:cs typeface="Barlow Medium"/>
                  <a:sym typeface="Barlow Medium"/>
                </a:defRPr>
              </a:lvl1pPr>
            </a:lstStyle>
            <a:p>
              <a:r>
                <a:rPr>
                  <a:solidFill>
                    <a:schemeClr val="bg1"/>
                  </a:solidFill>
                </a:rPr>
                <a:t>Prospect</a:t>
              </a:r>
            </a:p>
          </p:txBody>
        </p:sp>
      </p:grpSp>
      <p:grpSp>
        <p:nvGrpSpPr>
          <p:cNvPr id="60" name="Group"/>
          <p:cNvGrpSpPr/>
          <p:nvPr/>
        </p:nvGrpSpPr>
        <p:grpSpPr>
          <a:xfrm>
            <a:off x="2099784" y="2781286"/>
            <a:ext cx="11174225" cy="8153429"/>
            <a:chOff x="0" y="0"/>
            <a:chExt cx="11174224" cy="8153427"/>
          </a:xfrm>
        </p:grpSpPr>
        <p:sp>
          <p:nvSpPr>
            <p:cNvPr id="49" name="Venn diagram"/>
            <p:cNvSpPr txBox="1"/>
            <p:nvPr/>
          </p:nvSpPr>
          <p:spPr>
            <a:xfrm>
              <a:off x="0" y="0"/>
              <a:ext cx="8640520" cy="810478"/>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4600">
                  <a:latin typeface="Barlow Bold"/>
                  <a:ea typeface="Barlow Bold"/>
                  <a:cs typeface="Barlow Bold"/>
                  <a:sym typeface="Barlow Bold"/>
                </a:defRPr>
              </a:lvl1pPr>
            </a:lstStyle>
            <a:p>
              <a:r>
                <a:rPr dirty="0">
                  <a:solidFill>
                    <a:schemeClr val="tx1"/>
                  </a:solidFill>
                </a:rPr>
                <a:t>The Customer Loyalty Ladder</a:t>
              </a:r>
            </a:p>
          </p:txBody>
        </p:sp>
        <p:sp>
          <p:nvSpPr>
            <p:cNvPr id="50"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1863" y="1202466"/>
              <a:ext cx="11172361" cy="16256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500">
                  <a:solidFill>
                    <a:srgbClr val="9D9F9D"/>
                  </a:solidFill>
                  <a:latin typeface="Barlow Medium"/>
                  <a:ea typeface="Barlow Medium"/>
                  <a:cs typeface="Barlow Medium"/>
                  <a:sym typeface="Barlow Medium"/>
                </a:defRPr>
              </a:lvl1pPr>
            </a:lstStyle>
            <a:p>
              <a:r>
                <a:rPr>
                  <a:solidFill>
                    <a:schemeClr val="tx2"/>
                  </a:solidFill>
                </a:rPr>
                <a:t>The customer loyalty ladder classifies customers based on their level of engagement with your business. There are four distinct levels (lead, customer, client, and advocate) and the hope is that they will progress up each step of the ladder to eventually become staunch supporters of your business.</a:t>
              </a:r>
            </a:p>
          </p:txBody>
        </p:sp>
        <p:grpSp>
          <p:nvGrpSpPr>
            <p:cNvPr id="53" name="Group"/>
            <p:cNvGrpSpPr/>
            <p:nvPr/>
          </p:nvGrpSpPr>
          <p:grpSpPr>
            <a:xfrm>
              <a:off x="1863" y="3479826"/>
              <a:ext cx="10422244" cy="1244601"/>
              <a:chOff x="0" y="0"/>
              <a:chExt cx="10422242" cy="1244600"/>
            </a:xfrm>
          </p:grpSpPr>
          <p:sp>
            <p:nvSpPr>
              <p:cNvPr id="51"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0" y="0"/>
                <a:ext cx="4952776" cy="863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tx1"/>
                    </a:solidFill>
                    <a:latin typeface="Barlow SemiBold"/>
                    <a:ea typeface="Barlow SemiBold"/>
                    <a:cs typeface="Barlow SemiBold"/>
                    <a:sym typeface="Barlow SemiBold"/>
                  </a:rPr>
                  <a:t>Partner.</a:t>
                </a:r>
                <a:r>
                  <a:rPr dirty="0">
                    <a:solidFill>
                      <a:schemeClr val="tx1"/>
                    </a:solidFill>
                  </a:rPr>
                  <a:t> </a:t>
                </a:r>
                <a:r>
                  <a:rPr dirty="0">
                    <a:solidFill>
                      <a:schemeClr val="tx2"/>
                    </a:solidFill>
                  </a:rPr>
                  <a:t>Someone who has the relationship of a partner with you.</a:t>
                </a:r>
              </a:p>
            </p:txBody>
          </p:sp>
          <p:sp>
            <p:nvSpPr>
              <p:cNvPr id="52"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5469466" y="0"/>
                <a:ext cx="4952777" cy="1244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tx1"/>
                    </a:solidFill>
                    <a:latin typeface="Barlow SemiBold"/>
                    <a:ea typeface="Barlow SemiBold"/>
                    <a:cs typeface="Barlow SemiBold"/>
                    <a:sym typeface="Barlow SemiBold"/>
                  </a:rPr>
                  <a:t>Advocate. </a:t>
                </a:r>
                <a:r>
                  <a:rPr dirty="0">
                    <a:solidFill>
                      <a:schemeClr val="tx2"/>
                    </a:solidFill>
                  </a:rPr>
                  <a:t>Someone who actively recommends you to other, who does your marketing for you.</a:t>
                </a:r>
              </a:p>
            </p:txBody>
          </p:sp>
        </p:grpSp>
        <p:grpSp>
          <p:nvGrpSpPr>
            <p:cNvPr id="56" name="Group"/>
            <p:cNvGrpSpPr/>
            <p:nvPr/>
          </p:nvGrpSpPr>
          <p:grpSpPr>
            <a:xfrm>
              <a:off x="1863" y="5003826"/>
              <a:ext cx="10422245" cy="1641475"/>
              <a:chOff x="0" y="0"/>
              <a:chExt cx="10422243" cy="1641475"/>
            </a:xfrm>
          </p:grpSpPr>
          <p:sp>
            <p:nvSpPr>
              <p:cNvPr id="54" name="Lorem Ipsum is simply dummy text of the printing and typesetting industry. Lorem Ipsum has been the industry's standard dummy text ever since the 1500s, when an unknown printer took a galley of type and scrambled it to make a type specimen book. It has s"/>
              <p:cNvSpPr/>
              <p:nvPr/>
            </p:nvSpPr>
            <p:spPr>
              <a:xfrm>
                <a:off x="0" y="0"/>
                <a:ext cx="4952776" cy="125675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tx1"/>
                    </a:solidFill>
                    <a:latin typeface="Barlow SemiBold"/>
                    <a:ea typeface="Barlow SemiBold"/>
                    <a:cs typeface="Barlow SemiBold"/>
                    <a:sym typeface="Barlow SemiBold"/>
                  </a:rPr>
                  <a:t>Supporter.</a:t>
                </a:r>
                <a:r>
                  <a:rPr dirty="0">
                    <a:solidFill>
                      <a:schemeClr val="tx1"/>
                    </a:solidFill>
                  </a:rPr>
                  <a:t> </a:t>
                </a:r>
                <a:r>
                  <a:rPr dirty="0">
                    <a:solidFill>
                      <a:schemeClr val="tx2"/>
                    </a:solidFill>
                  </a:rPr>
                  <a:t>Someone who likes your organization, but o</a:t>
                </a:r>
                <a:r>
                  <a:rPr lang="en-US" dirty="0">
                    <a:solidFill>
                      <a:schemeClr val="tx2"/>
                    </a:solidFill>
                  </a:rPr>
                  <a:t>n</a:t>
                </a:r>
                <a:r>
                  <a:rPr dirty="0">
                    <a:solidFill>
                      <a:schemeClr val="tx2"/>
                    </a:solidFill>
                  </a:rPr>
                  <a:t>ly supports you passively.</a:t>
                </a:r>
              </a:p>
            </p:txBody>
          </p:sp>
          <p:sp>
            <p:nvSpPr>
              <p:cNvPr id="55" name="Lorem Ipsum is simply dummy text of the printing and typesetting industry. Lorem Ipsum has been the industry's standard dummy text ever since the 1500s, when an unknown printer took a galley of type and scrambled it to make a type specimen book. It has s"/>
              <p:cNvSpPr/>
              <p:nvPr/>
            </p:nvSpPr>
            <p:spPr>
              <a:xfrm>
                <a:off x="5469466" y="0"/>
                <a:ext cx="4952777" cy="164147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tx1"/>
                    </a:solidFill>
                    <a:latin typeface="Barlow SemiBold"/>
                    <a:ea typeface="Barlow SemiBold"/>
                    <a:cs typeface="Barlow SemiBold"/>
                    <a:sym typeface="Barlow SemiBold"/>
                  </a:rPr>
                  <a:t>Client. </a:t>
                </a:r>
                <a:r>
                  <a:rPr dirty="0">
                    <a:solidFill>
                      <a:schemeClr val="tx2"/>
                    </a:solidFill>
                  </a:rPr>
                  <a:t>Someone who has on a repeat basis but may be negative, or at best neutral, towards your organization.</a:t>
                </a:r>
              </a:p>
            </p:txBody>
          </p:sp>
        </p:grpSp>
        <p:grpSp>
          <p:nvGrpSpPr>
            <p:cNvPr id="59" name="Group"/>
            <p:cNvGrpSpPr/>
            <p:nvPr/>
          </p:nvGrpSpPr>
          <p:grpSpPr>
            <a:xfrm>
              <a:off x="1863" y="6908826"/>
              <a:ext cx="10422244" cy="1244601"/>
              <a:chOff x="0" y="0"/>
              <a:chExt cx="10422242" cy="1244600"/>
            </a:xfrm>
          </p:grpSpPr>
          <p:sp>
            <p:nvSpPr>
              <p:cNvPr id="57"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0" y="0"/>
                <a:ext cx="4952776" cy="1244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tx1"/>
                    </a:solidFill>
                    <a:latin typeface="Barlow SemiBold"/>
                    <a:ea typeface="Barlow SemiBold"/>
                    <a:cs typeface="Barlow SemiBold"/>
                    <a:sym typeface="Barlow SemiBold"/>
                  </a:rPr>
                  <a:t>Customer.</a:t>
                </a:r>
                <a:r>
                  <a:rPr dirty="0">
                    <a:solidFill>
                      <a:schemeClr val="tx1"/>
                    </a:solidFill>
                  </a:rPr>
                  <a:t> </a:t>
                </a:r>
                <a:r>
                  <a:rPr dirty="0">
                    <a:solidFill>
                      <a:schemeClr val="tx2"/>
                    </a:solidFill>
                  </a:rPr>
                  <a:t>Someone who has done business just once with your organization.</a:t>
                </a:r>
              </a:p>
            </p:txBody>
          </p:sp>
          <p:sp>
            <p:nvSpPr>
              <p:cNvPr id="58" name="Lorem Ipsum is simply dummy text of the printing and typesetting industry. Lorem Ipsum has been the industry's standard dummy text ever since the 1500s, when an unknown printer took a galley of type and scrambled it to make a type specimen book. It has s"/>
              <p:cNvSpPr txBox="1"/>
              <p:nvPr/>
            </p:nvSpPr>
            <p:spPr>
              <a:xfrm>
                <a:off x="5469466" y="0"/>
                <a:ext cx="4952777" cy="124460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p>
                <a:pPr algn="l">
                  <a:defRPr sz="2500">
                    <a:solidFill>
                      <a:srgbClr val="9D9F9D"/>
                    </a:solidFill>
                    <a:latin typeface="Barlow Medium"/>
                    <a:ea typeface="Barlow Medium"/>
                    <a:cs typeface="Barlow Medium"/>
                    <a:sym typeface="Barlow Medium"/>
                  </a:defRPr>
                </a:pPr>
                <a:r>
                  <a:rPr dirty="0">
                    <a:solidFill>
                      <a:schemeClr val="tx1"/>
                    </a:solidFill>
                    <a:latin typeface="Barlow SemiBold"/>
                    <a:ea typeface="Barlow SemiBold"/>
                    <a:cs typeface="Barlow SemiBold"/>
                    <a:sym typeface="Barlow SemiBold"/>
                  </a:rPr>
                  <a:t>Prospect.</a:t>
                </a:r>
                <a:r>
                  <a:rPr dirty="0">
                    <a:solidFill>
                      <a:schemeClr val="tx1"/>
                    </a:solidFill>
                  </a:rPr>
                  <a:t> </a:t>
                </a:r>
                <a:r>
                  <a:rPr dirty="0">
                    <a:solidFill>
                      <a:schemeClr val="tx2"/>
                    </a:solidFill>
                  </a:rPr>
                  <a:t>Someone whom you believe may be persuaded to do business with you.</a:t>
                </a:r>
              </a:p>
            </p:txBody>
          </p:sp>
        </p:grpSp>
      </p:grpSp>
      <p:sp>
        <p:nvSpPr>
          <p:cNvPr id="2" name="Shape">
            <a:hlinkClick r:id="rId2"/>
            <a:extLst>
              <a:ext uri="{FF2B5EF4-FFF2-40B4-BE49-F238E27FC236}">
                <a16:creationId xmlns:a16="http://schemas.microsoft.com/office/drawing/2014/main" id="{AC256D53-4B48-4047-AA79-74BD233816EA}"/>
              </a:ext>
            </a:extLst>
          </p:cNvPr>
          <p:cNvSpPr/>
          <p:nvPr/>
        </p:nvSpPr>
        <p:spPr>
          <a:xfrm>
            <a:off x="21222216" y="12517040"/>
            <a:ext cx="2088733" cy="560389"/>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EF754A"/>
      </a:accent1>
      <a:accent2>
        <a:srgbClr val="956D98"/>
      </a:accent2>
      <a:accent3>
        <a:srgbClr val="405C72"/>
      </a:accent3>
      <a:accent4>
        <a:srgbClr val="E9E8DF"/>
      </a:accent4>
      <a:accent5>
        <a:srgbClr val="C3C5BE"/>
      </a:accent5>
      <a:accent6>
        <a:srgbClr val="864229"/>
      </a:accent6>
      <a:hlink>
        <a:srgbClr val="0000FF"/>
      </a:hlink>
      <a:folHlink>
        <a:srgbClr val="FF00FF"/>
      </a:folHlink>
    </a:clrScheme>
    <a:fontScheme name="White">
      <a:majorFont>
        <a:latin typeface="Helvetica Neue"/>
        <a:ea typeface="Helvetica Neue"/>
        <a:cs typeface="Helvetica Neue"/>
      </a:majorFont>
      <a:minorFont>
        <a:latin typeface="Helvetica"/>
        <a:ea typeface="Helvetica"/>
        <a:cs typeface="Helvetic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7F5F7"/>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525455"/>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TotalTime>
  <Words>161</Words>
  <Application>Microsoft Macintosh PowerPoint</Application>
  <PresentationFormat>Custom</PresentationFormat>
  <Paragraphs>14</Paragraphs>
  <Slides>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Barlow Bold</vt:lpstr>
      <vt:lpstr>Barlow Medium</vt:lpstr>
      <vt:lpstr>Barlow SemiBold</vt:lpstr>
      <vt:lpstr>Helvetica Light</vt:lpstr>
      <vt:lpstr>Helvetica Neue</vt:lpstr>
      <vt:lpstr>Helvetica Neue Medium</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2023-05-25T06:36:19Z</dcterms:modified>
</cp:coreProperties>
</file>