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76" r:id="rId2"/>
  </p:sldIdLst>
  <p:sldSz cx="9144000" cy="5143500" type="screen16x9"/>
  <p:notesSz cx="6858000" cy="9144000"/>
  <p:embeddedFontLst>
    <p:embeddedFont>
      <p:font typeface="Barlow Medium" pitchFamily="2" charset="77"/>
      <p:regular r:id="rId4"/>
      <p:bold r:id="rId5"/>
      <p:italic r:id="rId6"/>
      <p:boldItalic r:id="rId7"/>
    </p:embeddedFont>
    <p:embeddedFont>
      <p:font typeface="Barlow SemiBold" pitchFamily="2" charset="77"/>
      <p:regular r:id="rId8"/>
      <p:bold r:id="rId9"/>
      <p:italic r:id="rId10"/>
      <p:boldItalic r:id="rId11"/>
    </p:embeddedFont>
    <p:embeddedFont>
      <p:font typeface="Helvetica Neue" panose="02000503000000020004" pitchFamily="2"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A045038-C509-4586-BA36-E0F2DC442DF9}">
  <a:tblStyle styleId="{0A045038-C509-4586-BA36-E0F2DC442DF9}" styleName="Table_0">
    <a:wholeTbl>
      <a:tcTxStyle b="off" i="off">
        <a:font>
          <a:latin typeface="Helvetica Neue Medium"/>
          <a:ea typeface="Helvetica Neue Medium"/>
          <a:cs typeface="Helvetica Neue Medium"/>
        </a:font>
        <a:srgbClr val="525455"/>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rgbClr val="F9D5CE"/>
          </a:solidFill>
        </a:fill>
      </a:tcStyle>
    </a:wholeTbl>
    <a:band1H>
      <a:tcTxStyle/>
      <a:tcStyle>
        <a:tcBdr/>
      </a:tcStyle>
    </a:band1H>
    <a:band2H>
      <a:tcTxStyle b="off" i="off"/>
      <a:tcStyle>
        <a:tcBdr/>
        <a:fill>
          <a:solidFill>
            <a:srgbClr val="FCEBE8"/>
          </a:solidFill>
        </a:fill>
      </a:tcStyle>
    </a:band2H>
    <a:band1V>
      <a:tcTxStyle/>
      <a:tcStyle>
        <a:tcBdr/>
      </a:tcStyle>
    </a:band1V>
    <a:band2V>
      <a:tcTxStyle/>
      <a:tcStyle>
        <a:tcBdr/>
      </a:tcStyle>
    </a:band2V>
    <a:lastCol>
      <a:tcTxStyle/>
      <a:tcStyle>
        <a:tcBdr/>
      </a:tcStyle>
    </a:lastCol>
    <a:firstCol>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firstCol>
    <a:lastRow>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381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lastRow>
    <a:seCell>
      <a:tcTxStyle/>
      <a:tcStyle>
        <a:tcBdr/>
      </a:tcStyle>
    </a:seCell>
    <a:swCell>
      <a:tcTxStyle/>
      <a:tcStyle>
        <a:tcBdr/>
      </a:tcStyle>
    </a:swCell>
    <a:firstRow>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381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45"/>
    <p:restoredTop sz="94676"/>
  </p:normalViewPr>
  <p:slideViewPr>
    <p:cSldViewPr snapToGrid="0">
      <p:cViewPr varScale="1">
        <p:scale>
          <a:sx n="141" d="100"/>
          <a:sy n="141" d="100"/>
        </p:scale>
        <p:origin x="106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font" Target="fonts/font12.fntdata"/><Relationship Id="rId10" Type="http://schemas.openxmlformats.org/officeDocument/2006/relationships/font" Target="fonts/font7.fntdata"/><Relationship Id="rId19" Type="http://schemas.openxmlformats.org/officeDocument/2006/relationships/tableStyles" Target="tableStyles.xml"/><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g10b668b664b_2_929: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9" name="Google Shape;989;g10b668b664b_2_9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type="title">
  <p:cSld name="TITLE">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islide.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Shape 990"/>
        <p:cNvGrpSpPr/>
        <p:nvPr/>
      </p:nvGrpSpPr>
      <p:grpSpPr>
        <a:xfrm>
          <a:off x="0" y="0"/>
          <a:ext cx="0" cy="0"/>
          <a:chOff x="0" y="0"/>
          <a:chExt cx="0" cy="0"/>
        </a:xfrm>
      </p:grpSpPr>
      <p:sp>
        <p:nvSpPr>
          <p:cNvPr id="991" name="Google Shape;991;p36"/>
          <p:cNvSpPr/>
          <p:nvPr/>
        </p:nvSpPr>
        <p:spPr>
          <a:xfrm rot="-5400000">
            <a:off x="4442696" y="3194567"/>
            <a:ext cx="260189" cy="379966"/>
          </a:xfrm>
          <a:prstGeom prst="rightArrow">
            <a:avLst>
              <a:gd name="adj1" fmla="val 99206"/>
              <a:gd name="adj2" fmla="val 52677"/>
            </a:avLst>
          </a:prstGeom>
          <a:gradFill>
            <a:gsLst>
              <a:gs pos="0">
                <a:srgbClr val="F7F5F6"/>
              </a:gs>
              <a:gs pos="100000">
                <a:schemeClr val="accent4"/>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992" name="Google Shape;992;p36"/>
          <p:cNvSpPr/>
          <p:nvPr/>
        </p:nvSpPr>
        <p:spPr>
          <a:xfrm rot="-5400000">
            <a:off x="4200471" y="4460729"/>
            <a:ext cx="744637" cy="379965"/>
          </a:xfrm>
          <a:prstGeom prst="rightArrow">
            <a:avLst>
              <a:gd name="adj1" fmla="val 99206"/>
              <a:gd name="adj2" fmla="val 36072"/>
            </a:avLst>
          </a:prstGeom>
          <a:gradFill>
            <a:gsLst>
              <a:gs pos="0">
                <a:srgbClr val="F7F5F6"/>
              </a:gs>
              <a:gs pos="100000">
                <a:schemeClr val="accent4"/>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993" name="Google Shape;993;p36"/>
          <p:cNvSpPr/>
          <p:nvPr/>
        </p:nvSpPr>
        <p:spPr>
          <a:xfrm rot="-5400000">
            <a:off x="4442695" y="3710511"/>
            <a:ext cx="260189" cy="379965"/>
          </a:xfrm>
          <a:prstGeom prst="rightArrow">
            <a:avLst>
              <a:gd name="adj1" fmla="val 99206"/>
              <a:gd name="adj2" fmla="val 52677"/>
            </a:avLst>
          </a:prstGeom>
          <a:gradFill>
            <a:gsLst>
              <a:gs pos="0">
                <a:srgbClr val="F7F5F6"/>
              </a:gs>
              <a:gs pos="100000">
                <a:schemeClr val="accent4"/>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994" name="Google Shape;994;p36"/>
          <p:cNvSpPr/>
          <p:nvPr/>
        </p:nvSpPr>
        <p:spPr>
          <a:xfrm rot="-5400000">
            <a:off x="4442696" y="2698220"/>
            <a:ext cx="260189" cy="379966"/>
          </a:xfrm>
          <a:prstGeom prst="rightArrow">
            <a:avLst>
              <a:gd name="adj1" fmla="val 99206"/>
              <a:gd name="adj2" fmla="val 52677"/>
            </a:avLst>
          </a:prstGeom>
          <a:gradFill>
            <a:gsLst>
              <a:gs pos="0">
                <a:srgbClr val="F7F5F6"/>
              </a:gs>
              <a:gs pos="100000">
                <a:schemeClr val="accent4"/>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995" name="Google Shape;995;p36"/>
          <p:cNvSpPr/>
          <p:nvPr/>
        </p:nvSpPr>
        <p:spPr>
          <a:xfrm rot="-5400000">
            <a:off x="4442696" y="2187045"/>
            <a:ext cx="260189" cy="379966"/>
          </a:xfrm>
          <a:prstGeom prst="rightArrow">
            <a:avLst>
              <a:gd name="adj1" fmla="val 99206"/>
              <a:gd name="adj2" fmla="val 52677"/>
            </a:avLst>
          </a:prstGeom>
          <a:gradFill>
            <a:gsLst>
              <a:gs pos="0">
                <a:srgbClr val="F7F5F6"/>
              </a:gs>
              <a:gs pos="100000">
                <a:schemeClr val="accent4"/>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996" name="Google Shape;996;p36"/>
          <p:cNvSpPr/>
          <p:nvPr/>
        </p:nvSpPr>
        <p:spPr>
          <a:xfrm rot="-5400000">
            <a:off x="4442695" y="1687523"/>
            <a:ext cx="260189" cy="379965"/>
          </a:xfrm>
          <a:prstGeom prst="rightArrow">
            <a:avLst>
              <a:gd name="adj1" fmla="val 99206"/>
              <a:gd name="adj2" fmla="val 52677"/>
            </a:avLst>
          </a:prstGeom>
          <a:gradFill>
            <a:gsLst>
              <a:gs pos="0">
                <a:srgbClr val="F7F5F6"/>
              </a:gs>
              <a:gs pos="100000">
                <a:schemeClr val="accent4"/>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997" name="Google Shape;997;p36"/>
          <p:cNvSpPr/>
          <p:nvPr/>
        </p:nvSpPr>
        <p:spPr>
          <a:xfrm rot="-5400000">
            <a:off x="4442695" y="1185491"/>
            <a:ext cx="260189" cy="379965"/>
          </a:xfrm>
          <a:prstGeom prst="rightArrow">
            <a:avLst>
              <a:gd name="adj1" fmla="val 99206"/>
              <a:gd name="adj2" fmla="val 52677"/>
            </a:avLst>
          </a:prstGeom>
          <a:gradFill>
            <a:gsLst>
              <a:gs pos="0">
                <a:srgbClr val="F7F5F6"/>
              </a:gs>
              <a:gs pos="100000">
                <a:schemeClr val="accent4"/>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998" name="Google Shape;998;p36"/>
          <p:cNvSpPr/>
          <p:nvPr/>
        </p:nvSpPr>
        <p:spPr>
          <a:xfrm>
            <a:off x="5170577" y="832781"/>
            <a:ext cx="187253" cy="3495476"/>
          </a:xfrm>
          <a:prstGeom prst="roundRect">
            <a:avLst>
              <a:gd name="adj" fmla="val 11812"/>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999" name="Google Shape;999;p36"/>
          <p:cNvSpPr/>
          <p:nvPr/>
        </p:nvSpPr>
        <p:spPr>
          <a:xfrm>
            <a:off x="3787749" y="832781"/>
            <a:ext cx="187253" cy="3495476"/>
          </a:xfrm>
          <a:prstGeom prst="roundRect">
            <a:avLst>
              <a:gd name="adj" fmla="val 11812"/>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grpSp>
        <p:nvGrpSpPr>
          <p:cNvPr id="1000" name="Google Shape;1000;p36"/>
          <p:cNvGrpSpPr/>
          <p:nvPr/>
        </p:nvGrpSpPr>
        <p:grpSpPr>
          <a:xfrm>
            <a:off x="3922293" y="3407986"/>
            <a:ext cx="1300993" cy="337926"/>
            <a:chOff x="0" y="0"/>
            <a:chExt cx="3469312" cy="901136"/>
          </a:xfrm>
        </p:grpSpPr>
        <p:sp>
          <p:nvSpPr>
            <p:cNvPr id="1001" name="Google Shape;1001;p36"/>
            <p:cNvSpPr/>
            <p:nvPr/>
          </p:nvSpPr>
          <p:spPr>
            <a:xfrm>
              <a:off x="0" y="0"/>
              <a:ext cx="3469312" cy="901136"/>
            </a:xfrm>
            <a:prstGeom prst="roundRect">
              <a:avLst>
                <a:gd name="adj" fmla="val 11854"/>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02" name="Google Shape;1002;p36"/>
            <p:cNvSpPr/>
            <p:nvPr/>
          </p:nvSpPr>
          <p:spPr>
            <a:xfrm>
              <a:off x="115347" y="103651"/>
              <a:ext cx="3238617" cy="693835"/>
            </a:xfrm>
            <a:prstGeom prst="roundRect">
              <a:avLst>
                <a:gd name="adj" fmla="val 5628"/>
              </a:avLst>
            </a:prstGeom>
            <a:solidFill>
              <a:srgbClr val="F7F5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03" name="Google Shape;1003;p36"/>
            <p:cNvSpPr txBox="1"/>
            <p:nvPr/>
          </p:nvSpPr>
          <p:spPr>
            <a:xfrm>
              <a:off x="345301" y="234668"/>
              <a:ext cx="2778709"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accent1"/>
                </a:buClr>
                <a:buSzPts val="800"/>
                <a:buFont typeface="Barlow SemiBold"/>
                <a:buNone/>
              </a:pPr>
              <a:r>
                <a:rPr lang="en-GB" sz="800" b="0" i="0" u="none" strike="noStrike" cap="none">
                  <a:solidFill>
                    <a:schemeClr val="accent1"/>
                  </a:solidFill>
                  <a:latin typeface="Barlow SemiBold"/>
                  <a:ea typeface="Barlow SemiBold"/>
                  <a:cs typeface="Barlow SemiBold"/>
                  <a:sym typeface="Barlow SemiBold"/>
                </a:rPr>
                <a:t>Prospect</a:t>
              </a:r>
              <a:endParaRPr sz="500"/>
            </a:p>
          </p:txBody>
        </p:sp>
      </p:grpSp>
      <p:grpSp>
        <p:nvGrpSpPr>
          <p:cNvPr id="1004" name="Google Shape;1004;p36"/>
          <p:cNvGrpSpPr/>
          <p:nvPr/>
        </p:nvGrpSpPr>
        <p:grpSpPr>
          <a:xfrm>
            <a:off x="3922293" y="2902627"/>
            <a:ext cx="1300993" cy="337927"/>
            <a:chOff x="0" y="0"/>
            <a:chExt cx="3469312" cy="901136"/>
          </a:xfrm>
        </p:grpSpPr>
        <p:sp>
          <p:nvSpPr>
            <p:cNvPr id="1005" name="Google Shape;1005;p36"/>
            <p:cNvSpPr/>
            <p:nvPr/>
          </p:nvSpPr>
          <p:spPr>
            <a:xfrm>
              <a:off x="0" y="0"/>
              <a:ext cx="3469312" cy="901136"/>
            </a:xfrm>
            <a:prstGeom prst="roundRect">
              <a:avLst>
                <a:gd name="adj" fmla="val 11854"/>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06" name="Google Shape;1006;p36"/>
            <p:cNvSpPr/>
            <p:nvPr/>
          </p:nvSpPr>
          <p:spPr>
            <a:xfrm>
              <a:off x="115347" y="103651"/>
              <a:ext cx="3238617" cy="693835"/>
            </a:xfrm>
            <a:prstGeom prst="roundRect">
              <a:avLst>
                <a:gd name="adj" fmla="val 5628"/>
              </a:avLst>
            </a:prstGeom>
            <a:solidFill>
              <a:srgbClr val="F7F5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07" name="Google Shape;1007;p36"/>
            <p:cNvSpPr txBox="1"/>
            <p:nvPr/>
          </p:nvSpPr>
          <p:spPr>
            <a:xfrm>
              <a:off x="345301" y="234668"/>
              <a:ext cx="2778709"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accent2"/>
                </a:buClr>
                <a:buSzPts val="800"/>
                <a:buFont typeface="Barlow SemiBold"/>
                <a:buNone/>
              </a:pPr>
              <a:r>
                <a:rPr lang="en-GB" sz="800" b="0" i="0" u="none" strike="noStrike" cap="none">
                  <a:solidFill>
                    <a:schemeClr val="accent2"/>
                  </a:solidFill>
                  <a:latin typeface="Barlow SemiBold"/>
                  <a:ea typeface="Barlow SemiBold"/>
                  <a:cs typeface="Barlow SemiBold"/>
                  <a:sym typeface="Barlow SemiBold"/>
                </a:rPr>
                <a:t>Customer</a:t>
              </a:r>
              <a:endParaRPr sz="500"/>
            </a:p>
          </p:txBody>
        </p:sp>
      </p:grpSp>
      <p:grpSp>
        <p:nvGrpSpPr>
          <p:cNvPr id="1008" name="Google Shape;1008;p36"/>
          <p:cNvGrpSpPr/>
          <p:nvPr/>
        </p:nvGrpSpPr>
        <p:grpSpPr>
          <a:xfrm>
            <a:off x="3922293" y="2397269"/>
            <a:ext cx="1300993" cy="337927"/>
            <a:chOff x="0" y="0"/>
            <a:chExt cx="3469312" cy="901136"/>
          </a:xfrm>
        </p:grpSpPr>
        <p:sp>
          <p:nvSpPr>
            <p:cNvPr id="1009" name="Google Shape;1009;p36"/>
            <p:cNvSpPr/>
            <p:nvPr/>
          </p:nvSpPr>
          <p:spPr>
            <a:xfrm>
              <a:off x="0" y="0"/>
              <a:ext cx="3469312" cy="901136"/>
            </a:xfrm>
            <a:prstGeom prst="roundRect">
              <a:avLst>
                <a:gd name="adj" fmla="val 11854"/>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10" name="Google Shape;1010;p36"/>
            <p:cNvSpPr/>
            <p:nvPr/>
          </p:nvSpPr>
          <p:spPr>
            <a:xfrm>
              <a:off x="115347" y="103651"/>
              <a:ext cx="3238617" cy="693835"/>
            </a:xfrm>
            <a:prstGeom prst="roundRect">
              <a:avLst>
                <a:gd name="adj" fmla="val 5628"/>
              </a:avLst>
            </a:prstGeom>
            <a:solidFill>
              <a:srgbClr val="F7F5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11" name="Google Shape;1011;p36"/>
            <p:cNvSpPr txBox="1"/>
            <p:nvPr/>
          </p:nvSpPr>
          <p:spPr>
            <a:xfrm>
              <a:off x="345301" y="234668"/>
              <a:ext cx="2778709"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accent2"/>
                </a:buClr>
                <a:buSzPts val="800"/>
                <a:buFont typeface="Barlow SemiBold"/>
                <a:buNone/>
              </a:pPr>
              <a:r>
                <a:rPr lang="en-GB" sz="800" b="0" i="0" u="none" strike="noStrike" cap="none">
                  <a:solidFill>
                    <a:schemeClr val="accent2"/>
                  </a:solidFill>
                  <a:latin typeface="Barlow SemiBold"/>
                  <a:ea typeface="Barlow SemiBold"/>
                  <a:cs typeface="Barlow SemiBold"/>
                  <a:sym typeface="Barlow SemiBold"/>
                </a:rPr>
                <a:t>Client</a:t>
              </a:r>
              <a:endParaRPr sz="500"/>
            </a:p>
          </p:txBody>
        </p:sp>
      </p:grpSp>
      <p:grpSp>
        <p:nvGrpSpPr>
          <p:cNvPr id="1012" name="Google Shape;1012;p36"/>
          <p:cNvGrpSpPr/>
          <p:nvPr/>
        </p:nvGrpSpPr>
        <p:grpSpPr>
          <a:xfrm>
            <a:off x="3922293" y="1891910"/>
            <a:ext cx="1300993" cy="337927"/>
            <a:chOff x="0" y="0"/>
            <a:chExt cx="3469312" cy="901136"/>
          </a:xfrm>
        </p:grpSpPr>
        <p:sp>
          <p:nvSpPr>
            <p:cNvPr id="1013" name="Google Shape;1013;p36"/>
            <p:cNvSpPr/>
            <p:nvPr/>
          </p:nvSpPr>
          <p:spPr>
            <a:xfrm>
              <a:off x="0" y="0"/>
              <a:ext cx="3469312" cy="901136"/>
            </a:xfrm>
            <a:prstGeom prst="roundRect">
              <a:avLst>
                <a:gd name="adj" fmla="val 11854"/>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14" name="Google Shape;1014;p36"/>
            <p:cNvSpPr/>
            <p:nvPr/>
          </p:nvSpPr>
          <p:spPr>
            <a:xfrm>
              <a:off x="115347" y="103651"/>
              <a:ext cx="3238617" cy="693835"/>
            </a:xfrm>
            <a:prstGeom prst="roundRect">
              <a:avLst>
                <a:gd name="adj" fmla="val 5628"/>
              </a:avLst>
            </a:prstGeom>
            <a:solidFill>
              <a:srgbClr val="F7F5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15" name="Google Shape;1015;p36"/>
            <p:cNvSpPr txBox="1"/>
            <p:nvPr/>
          </p:nvSpPr>
          <p:spPr>
            <a:xfrm>
              <a:off x="345301" y="234668"/>
              <a:ext cx="2778709"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accent3"/>
                </a:buClr>
                <a:buSzPts val="800"/>
                <a:buFont typeface="Barlow SemiBold"/>
                <a:buNone/>
              </a:pPr>
              <a:r>
                <a:rPr lang="en-GB" sz="800" b="0" i="0" u="none" strike="noStrike" cap="none">
                  <a:solidFill>
                    <a:schemeClr val="accent3"/>
                  </a:solidFill>
                  <a:latin typeface="Barlow SemiBold"/>
                  <a:ea typeface="Barlow SemiBold"/>
                  <a:cs typeface="Barlow SemiBold"/>
                  <a:sym typeface="Barlow SemiBold"/>
                </a:rPr>
                <a:t>Members</a:t>
              </a:r>
              <a:endParaRPr sz="500"/>
            </a:p>
          </p:txBody>
        </p:sp>
      </p:grpSp>
      <p:grpSp>
        <p:nvGrpSpPr>
          <p:cNvPr id="1016" name="Google Shape;1016;p36"/>
          <p:cNvGrpSpPr/>
          <p:nvPr/>
        </p:nvGrpSpPr>
        <p:grpSpPr>
          <a:xfrm>
            <a:off x="3922293" y="1386552"/>
            <a:ext cx="1300993" cy="337926"/>
            <a:chOff x="0" y="0"/>
            <a:chExt cx="3469312" cy="901136"/>
          </a:xfrm>
        </p:grpSpPr>
        <p:sp>
          <p:nvSpPr>
            <p:cNvPr id="1017" name="Google Shape;1017;p36"/>
            <p:cNvSpPr/>
            <p:nvPr/>
          </p:nvSpPr>
          <p:spPr>
            <a:xfrm>
              <a:off x="0" y="0"/>
              <a:ext cx="3469312" cy="901136"/>
            </a:xfrm>
            <a:prstGeom prst="roundRect">
              <a:avLst>
                <a:gd name="adj" fmla="val 11854"/>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18" name="Google Shape;1018;p36"/>
            <p:cNvSpPr/>
            <p:nvPr/>
          </p:nvSpPr>
          <p:spPr>
            <a:xfrm>
              <a:off x="115347" y="103651"/>
              <a:ext cx="3238617" cy="693835"/>
            </a:xfrm>
            <a:prstGeom prst="roundRect">
              <a:avLst>
                <a:gd name="adj" fmla="val 5628"/>
              </a:avLst>
            </a:prstGeom>
            <a:solidFill>
              <a:srgbClr val="F7F5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19" name="Google Shape;1019;p36"/>
            <p:cNvSpPr txBox="1"/>
            <p:nvPr/>
          </p:nvSpPr>
          <p:spPr>
            <a:xfrm>
              <a:off x="345301" y="234668"/>
              <a:ext cx="2778709"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rgbClr val="535353"/>
                </a:buClr>
                <a:buSzPts val="800"/>
                <a:buFont typeface="Barlow SemiBold"/>
                <a:buNone/>
              </a:pPr>
              <a:r>
                <a:rPr lang="en-GB" sz="800" b="0" i="0" u="none" strike="noStrike" cap="none">
                  <a:solidFill>
                    <a:srgbClr val="535353"/>
                  </a:solidFill>
                  <a:latin typeface="Barlow SemiBold"/>
                  <a:ea typeface="Barlow SemiBold"/>
                  <a:cs typeface="Barlow SemiBold"/>
                  <a:sym typeface="Barlow SemiBold"/>
                </a:rPr>
                <a:t>Advocate</a:t>
              </a:r>
              <a:endParaRPr sz="500"/>
            </a:p>
          </p:txBody>
        </p:sp>
      </p:grpSp>
      <p:sp>
        <p:nvSpPr>
          <p:cNvPr id="1020" name="Google Shape;1020;p36"/>
          <p:cNvSpPr txBox="1"/>
          <p:nvPr/>
        </p:nvSpPr>
        <p:spPr>
          <a:xfrm>
            <a:off x="5688809" y="859656"/>
            <a:ext cx="2119307" cy="3810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Your ambassadors are your walking adverts, ambassadors recommend your brand even without being asked.</a:t>
            </a:r>
            <a:endParaRPr sz="500"/>
          </a:p>
        </p:txBody>
      </p:sp>
      <p:grpSp>
        <p:nvGrpSpPr>
          <p:cNvPr id="1021" name="Google Shape;1021;p36"/>
          <p:cNvGrpSpPr/>
          <p:nvPr/>
        </p:nvGrpSpPr>
        <p:grpSpPr>
          <a:xfrm>
            <a:off x="3922293" y="881193"/>
            <a:ext cx="1300993" cy="337926"/>
            <a:chOff x="0" y="0"/>
            <a:chExt cx="3469312" cy="901136"/>
          </a:xfrm>
        </p:grpSpPr>
        <p:sp>
          <p:nvSpPr>
            <p:cNvPr id="1022" name="Google Shape;1022;p36"/>
            <p:cNvSpPr/>
            <p:nvPr/>
          </p:nvSpPr>
          <p:spPr>
            <a:xfrm>
              <a:off x="0" y="0"/>
              <a:ext cx="3469312" cy="901136"/>
            </a:xfrm>
            <a:prstGeom prst="roundRect">
              <a:avLst>
                <a:gd name="adj" fmla="val 11854"/>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23" name="Google Shape;1023;p36"/>
            <p:cNvSpPr/>
            <p:nvPr/>
          </p:nvSpPr>
          <p:spPr>
            <a:xfrm>
              <a:off x="115347" y="103651"/>
              <a:ext cx="3238617" cy="693835"/>
            </a:xfrm>
            <a:prstGeom prst="roundRect">
              <a:avLst>
                <a:gd name="adj" fmla="val 5628"/>
              </a:avLst>
            </a:prstGeom>
            <a:solidFill>
              <a:srgbClr val="F7F5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24" name="Google Shape;1024;p36"/>
            <p:cNvSpPr txBox="1"/>
            <p:nvPr/>
          </p:nvSpPr>
          <p:spPr>
            <a:xfrm>
              <a:off x="345301" y="234668"/>
              <a:ext cx="2778709"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rgbClr val="535353"/>
                </a:buClr>
                <a:buSzPts val="800"/>
                <a:buFont typeface="Barlow SemiBold"/>
                <a:buNone/>
              </a:pPr>
              <a:r>
                <a:rPr lang="en-GB" sz="800" b="0" i="0" u="none" strike="noStrike" cap="none">
                  <a:solidFill>
                    <a:srgbClr val="535353"/>
                  </a:solidFill>
                  <a:latin typeface="Barlow SemiBold"/>
                  <a:ea typeface="Barlow SemiBold"/>
                  <a:cs typeface="Barlow SemiBold"/>
                  <a:sym typeface="Barlow SemiBold"/>
                </a:rPr>
                <a:t>Ambassadors</a:t>
              </a:r>
              <a:endParaRPr sz="500"/>
            </a:p>
          </p:txBody>
        </p:sp>
      </p:grpSp>
      <p:grpSp>
        <p:nvGrpSpPr>
          <p:cNvPr id="1025" name="Google Shape;1025;p36"/>
          <p:cNvGrpSpPr/>
          <p:nvPr/>
        </p:nvGrpSpPr>
        <p:grpSpPr>
          <a:xfrm>
            <a:off x="3922293" y="3913344"/>
            <a:ext cx="1300993" cy="337927"/>
            <a:chOff x="0" y="0"/>
            <a:chExt cx="3469312" cy="901136"/>
          </a:xfrm>
        </p:grpSpPr>
        <p:sp>
          <p:nvSpPr>
            <p:cNvPr id="1026" name="Google Shape;1026;p36"/>
            <p:cNvSpPr/>
            <p:nvPr/>
          </p:nvSpPr>
          <p:spPr>
            <a:xfrm>
              <a:off x="0" y="0"/>
              <a:ext cx="3469312" cy="901136"/>
            </a:xfrm>
            <a:prstGeom prst="roundRect">
              <a:avLst>
                <a:gd name="adj" fmla="val 11854"/>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27" name="Google Shape;1027;p36"/>
            <p:cNvSpPr/>
            <p:nvPr/>
          </p:nvSpPr>
          <p:spPr>
            <a:xfrm>
              <a:off x="115347" y="103651"/>
              <a:ext cx="3238617" cy="693835"/>
            </a:xfrm>
            <a:prstGeom prst="roundRect">
              <a:avLst>
                <a:gd name="adj" fmla="val 5628"/>
              </a:avLst>
            </a:prstGeom>
            <a:solidFill>
              <a:srgbClr val="F7F5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028" name="Google Shape;1028;p36"/>
            <p:cNvSpPr txBox="1"/>
            <p:nvPr/>
          </p:nvSpPr>
          <p:spPr>
            <a:xfrm>
              <a:off x="345301" y="234668"/>
              <a:ext cx="2778709"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accent1"/>
                </a:buClr>
                <a:buSzPts val="800"/>
                <a:buFont typeface="Barlow SemiBold"/>
                <a:buNone/>
              </a:pPr>
              <a:r>
                <a:rPr lang="en-GB" sz="800" b="0" i="0" u="none" strike="noStrike" cap="none">
                  <a:solidFill>
                    <a:schemeClr val="accent1"/>
                  </a:solidFill>
                  <a:latin typeface="Barlow SemiBold"/>
                  <a:ea typeface="Barlow SemiBold"/>
                  <a:cs typeface="Barlow SemiBold"/>
                  <a:sym typeface="Barlow SemiBold"/>
                </a:rPr>
                <a:t>Leads</a:t>
              </a:r>
              <a:endParaRPr sz="500"/>
            </a:p>
          </p:txBody>
        </p:sp>
      </p:grpSp>
      <p:sp>
        <p:nvSpPr>
          <p:cNvPr id="1029" name="Google Shape;1029;p36"/>
          <p:cNvSpPr txBox="1"/>
          <p:nvPr/>
        </p:nvSpPr>
        <p:spPr>
          <a:xfrm>
            <a:off x="5688809" y="1813223"/>
            <a:ext cx="2119307" cy="4953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Members are those of your valuable customers who make your business family. These people feel a sense of ownership of your products and services.</a:t>
            </a:r>
            <a:endParaRPr sz="500"/>
          </a:p>
        </p:txBody>
      </p:sp>
      <p:sp>
        <p:nvSpPr>
          <p:cNvPr id="1030" name="Google Shape;1030;p36"/>
          <p:cNvSpPr txBox="1"/>
          <p:nvPr/>
        </p:nvSpPr>
        <p:spPr>
          <a:xfrm>
            <a:off x="5688809" y="2823940"/>
            <a:ext cx="2119307" cy="4953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Customers are who buy your product. Unfortunately, most of these customers could be one-time buyers. So, you have to keep investing in customer acquisition campaigns.</a:t>
            </a:r>
            <a:endParaRPr sz="500"/>
          </a:p>
        </p:txBody>
      </p:sp>
      <p:sp>
        <p:nvSpPr>
          <p:cNvPr id="1031" name="Google Shape;1031;p36"/>
          <p:cNvSpPr txBox="1"/>
          <p:nvPr/>
        </p:nvSpPr>
        <p:spPr>
          <a:xfrm>
            <a:off x="5688809" y="3891807"/>
            <a:ext cx="2119307" cy="3810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Leads are folks who are your potential buyers. They are any existing person in this world who could buy from you.</a:t>
            </a:r>
            <a:endParaRPr sz="500"/>
          </a:p>
        </p:txBody>
      </p:sp>
      <p:sp>
        <p:nvSpPr>
          <p:cNvPr id="1032" name="Google Shape;1032;p36"/>
          <p:cNvSpPr txBox="1"/>
          <p:nvPr/>
        </p:nvSpPr>
        <p:spPr>
          <a:xfrm>
            <a:off x="1335884" y="1307865"/>
            <a:ext cx="2119307" cy="495300"/>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Advocates are who promote your business on your behalf. They are so happy about your product/ service that they not only buy from you again and again but also tells others about you. </a:t>
            </a:r>
            <a:endParaRPr sz="500"/>
          </a:p>
        </p:txBody>
      </p:sp>
      <p:sp>
        <p:nvSpPr>
          <p:cNvPr id="1033" name="Google Shape;1033;p36"/>
          <p:cNvSpPr txBox="1"/>
          <p:nvPr/>
        </p:nvSpPr>
        <p:spPr>
          <a:xfrm>
            <a:off x="1337463" y="2318581"/>
            <a:ext cx="2119307" cy="495300"/>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Clients are repeat customers. They are those who buy from you more than once. Keep them on your priority list, for they have found your product good enough to buy from you again. </a:t>
            </a:r>
            <a:endParaRPr sz="500"/>
          </a:p>
        </p:txBody>
      </p:sp>
      <p:sp>
        <p:nvSpPr>
          <p:cNvPr id="1034" name="Google Shape;1034;p36"/>
          <p:cNvSpPr txBox="1"/>
          <p:nvPr/>
        </p:nvSpPr>
        <p:spPr>
          <a:xfrm>
            <a:off x="1337463" y="3329299"/>
            <a:ext cx="2119200" cy="531000"/>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Prospects are people who haven’t bought anything from you but have shown a subtle </a:t>
            </a:r>
            <a:r>
              <a:rPr lang="en-GB" sz="800">
                <a:solidFill>
                  <a:schemeClr val="dk2"/>
                </a:solidFill>
                <a:latin typeface="Barlow Medium"/>
                <a:ea typeface="Barlow Medium"/>
                <a:cs typeface="Barlow Medium"/>
                <a:sym typeface="Barlow Medium"/>
              </a:rPr>
              <a:t>interest</a:t>
            </a:r>
            <a:r>
              <a:rPr lang="en-GB" sz="800" b="0" i="0" u="none" strike="noStrike" cap="none">
                <a:solidFill>
                  <a:schemeClr val="dk2"/>
                </a:solidFill>
                <a:latin typeface="Barlow Medium"/>
                <a:ea typeface="Barlow Medium"/>
                <a:cs typeface="Barlow Medium"/>
                <a:sym typeface="Barlow Medium"/>
              </a:rPr>
              <a:t> and might as well buy from you shortly.</a:t>
            </a:r>
            <a:endParaRPr sz="500"/>
          </a:p>
        </p:txBody>
      </p:sp>
      <p:cxnSp>
        <p:nvCxnSpPr>
          <p:cNvPr id="1035" name="Google Shape;1035;p36"/>
          <p:cNvCxnSpPr/>
          <p:nvPr/>
        </p:nvCxnSpPr>
        <p:spPr>
          <a:xfrm>
            <a:off x="5290794" y="1051371"/>
            <a:ext cx="336910" cy="0"/>
          </a:xfrm>
          <a:prstGeom prst="straightConnector1">
            <a:avLst/>
          </a:prstGeom>
          <a:noFill/>
          <a:ln w="9525" cap="flat" cmpd="sng">
            <a:solidFill>
              <a:schemeClr val="accent5"/>
            </a:solidFill>
            <a:prstDash val="dash"/>
            <a:miter lim="400000"/>
            <a:headEnd type="none" w="sm" len="sm"/>
            <a:tailEnd type="none" w="sm" len="sm"/>
          </a:ln>
        </p:spPr>
      </p:cxnSp>
      <p:cxnSp>
        <p:nvCxnSpPr>
          <p:cNvPr id="1036" name="Google Shape;1036;p36"/>
          <p:cNvCxnSpPr/>
          <p:nvPr/>
        </p:nvCxnSpPr>
        <p:spPr>
          <a:xfrm>
            <a:off x="5290794" y="2057845"/>
            <a:ext cx="336910" cy="0"/>
          </a:xfrm>
          <a:prstGeom prst="straightConnector1">
            <a:avLst/>
          </a:prstGeom>
          <a:noFill/>
          <a:ln w="9525" cap="flat" cmpd="sng">
            <a:solidFill>
              <a:schemeClr val="accent5"/>
            </a:solidFill>
            <a:prstDash val="dash"/>
            <a:miter lim="400000"/>
            <a:headEnd type="none" w="sm" len="sm"/>
            <a:tailEnd type="none" w="sm" len="sm"/>
          </a:ln>
        </p:spPr>
      </p:cxnSp>
      <p:cxnSp>
        <p:nvCxnSpPr>
          <p:cNvPr id="1037" name="Google Shape;1037;p36"/>
          <p:cNvCxnSpPr/>
          <p:nvPr/>
        </p:nvCxnSpPr>
        <p:spPr>
          <a:xfrm>
            <a:off x="5290794" y="3070671"/>
            <a:ext cx="336910" cy="0"/>
          </a:xfrm>
          <a:prstGeom prst="straightConnector1">
            <a:avLst/>
          </a:prstGeom>
          <a:noFill/>
          <a:ln w="9525" cap="flat" cmpd="sng">
            <a:solidFill>
              <a:schemeClr val="accent5"/>
            </a:solidFill>
            <a:prstDash val="dash"/>
            <a:miter lim="400000"/>
            <a:headEnd type="none" w="sm" len="sm"/>
            <a:tailEnd type="none" w="sm" len="sm"/>
          </a:ln>
        </p:spPr>
      </p:cxnSp>
      <p:cxnSp>
        <p:nvCxnSpPr>
          <p:cNvPr id="1038" name="Google Shape;1038;p36"/>
          <p:cNvCxnSpPr/>
          <p:nvPr/>
        </p:nvCxnSpPr>
        <p:spPr>
          <a:xfrm>
            <a:off x="5290794" y="4077146"/>
            <a:ext cx="336910" cy="0"/>
          </a:xfrm>
          <a:prstGeom prst="straightConnector1">
            <a:avLst/>
          </a:prstGeom>
          <a:noFill/>
          <a:ln w="9525" cap="flat" cmpd="sng">
            <a:solidFill>
              <a:schemeClr val="accent5"/>
            </a:solidFill>
            <a:prstDash val="dash"/>
            <a:miter lim="400000"/>
            <a:headEnd type="none" w="sm" len="sm"/>
            <a:tailEnd type="none" w="sm" len="sm"/>
          </a:ln>
        </p:spPr>
      </p:cxnSp>
      <p:cxnSp>
        <p:nvCxnSpPr>
          <p:cNvPr id="1039" name="Google Shape;1039;p36"/>
          <p:cNvCxnSpPr/>
          <p:nvPr/>
        </p:nvCxnSpPr>
        <p:spPr>
          <a:xfrm>
            <a:off x="3521076" y="3576949"/>
            <a:ext cx="336910" cy="0"/>
          </a:xfrm>
          <a:prstGeom prst="straightConnector1">
            <a:avLst/>
          </a:prstGeom>
          <a:noFill/>
          <a:ln w="9525" cap="flat" cmpd="sng">
            <a:solidFill>
              <a:schemeClr val="accent5"/>
            </a:solidFill>
            <a:prstDash val="dash"/>
            <a:miter lim="400000"/>
            <a:headEnd type="none" w="sm" len="sm"/>
            <a:tailEnd type="none" w="sm" len="sm"/>
          </a:ln>
        </p:spPr>
      </p:cxnSp>
      <p:cxnSp>
        <p:nvCxnSpPr>
          <p:cNvPr id="1040" name="Google Shape;1040;p36"/>
          <p:cNvCxnSpPr/>
          <p:nvPr/>
        </p:nvCxnSpPr>
        <p:spPr>
          <a:xfrm>
            <a:off x="3521077" y="2564124"/>
            <a:ext cx="336910" cy="0"/>
          </a:xfrm>
          <a:prstGeom prst="straightConnector1">
            <a:avLst/>
          </a:prstGeom>
          <a:noFill/>
          <a:ln w="9525" cap="flat" cmpd="sng">
            <a:solidFill>
              <a:schemeClr val="accent5"/>
            </a:solidFill>
            <a:prstDash val="dash"/>
            <a:miter lim="400000"/>
            <a:headEnd type="none" w="sm" len="sm"/>
            <a:tailEnd type="none" w="sm" len="sm"/>
          </a:ln>
        </p:spPr>
      </p:cxnSp>
      <p:cxnSp>
        <p:nvCxnSpPr>
          <p:cNvPr id="1041" name="Google Shape;1041;p36"/>
          <p:cNvCxnSpPr/>
          <p:nvPr/>
        </p:nvCxnSpPr>
        <p:spPr>
          <a:xfrm>
            <a:off x="3521077" y="1558169"/>
            <a:ext cx="336910" cy="0"/>
          </a:xfrm>
          <a:prstGeom prst="straightConnector1">
            <a:avLst/>
          </a:prstGeom>
          <a:noFill/>
          <a:ln w="9525" cap="flat" cmpd="sng">
            <a:solidFill>
              <a:schemeClr val="accent5"/>
            </a:solidFill>
            <a:prstDash val="dash"/>
            <a:miter lim="400000"/>
            <a:headEnd type="none" w="sm" len="sm"/>
            <a:tailEnd type="none" w="sm" len="sm"/>
          </a:ln>
        </p:spPr>
      </p:cxnSp>
      <p:sp>
        <p:nvSpPr>
          <p:cNvPr id="2" name="Shape">
            <a:hlinkClick r:id="rId3"/>
            <a:extLst>
              <a:ext uri="{FF2B5EF4-FFF2-40B4-BE49-F238E27FC236}">
                <a16:creationId xmlns:a16="http://schemas.microsoft.com/office/drawing/2014/main" id="{D0C59668-7E1B-F93E-074D-7D9A29F3E513}"/>
              </a:ext>
            </a:extLst>
          </p:cNvPr>
          <p:cNvSpPr/>
          <p:nvPr/>
        </p:nvSpPr>
        <p:spPr>
          <a:xfrm>
            <a:off x="7912009" y="4634156"/>
            <a:ext cx="869980" cy="233408"/>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199</Words>
  <Application>Microsoft Macintosh PowerPoint</Application>
  <PresentationFormat>On-screen Show (16:9)</PresentationFormat>
  <Paragraphs>14</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Barlow Medium</vt:lpstr>
      <vt:lpstr>Helvetica Light</vt:lpstr>
      <vt:lpstr>Helvetica Neue</vt:lpstr>
      <vt:lpstr>Barlow SemiBold</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2023-05-25T06:51:13Z</dcterms:modified>
</cp:coreProperties>
</file>