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3"/>
  </p:notesMasterIdLst>
  <p:sldIdLst>
    <p:sldId id="259" r:id="rId2"/>
  </p:sldIdLst>
  <p:sldSz cx="9144000" cy="5143500" type="screen16x9"/>
  <p:notesSz cx="6858000" cy="9144000"/>
  <p:embeddedFontLst>
    <p:embeddedFont>
      <p:font typeface="Barlow" pitchFamily="2" charset="77"/>
      <p:regular r:id="rId4"/>
      <p:bold r:id="rId5"/>
      <p:italic r:id="rId6"/>
      <p:boldItalic r:id="rId7"/>
    </p:embeddedFont>
    <p:embeddedFont>
      <p:font typeface="Barlow Medium" pitchFamily="2" charset="77"/>
      <p:regular r:id="rId8"/>
      <p:bold r:id="rId9"/>
      <p:italic r:id="rId10"/>
      <p:boldItalic r:id="rId11"/>
    </p:embeddedFont>
    <p:embeddedFont>
      <p:font typeface="Barlow SemiBold" pitchFamily="2" charset="77"/>
      <p:regular r:id="rId12"/>
      <p:bold r:id="rId13"/>
      <p:italic r:id="rId14"/>
      <p:boldItalic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12ABA33-0E8B-413A-BFE5-259E0B3AAA33}">
  <a:tblStyle styleId="{412ABA33-0E8B-413A-BFE5-259E0B3AAA33}" styleName="Table_0"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9D5CE"/>
          </a:solidFill>
        </a:fill>
      </a:tcStyle>
    </a:wholeTbl>
    <a:band1H>
      <a:tcTxStyle/>
      <a:tcStyle>
        <a:tcBdr/>
      </a:tcStyle>
    </a:band1H>
    <a:band2H>
      <a:tcTxStyle b="off" i="off"/>
      <a:tcStyle>
        <a:tcBdr/>
        <a:fill>
          <a:solidFill>
            <a:srgbClr val="FCEBE8"/>
          </a:solidFill>
        </a:fill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381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381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79"/>
    <p:restoredTop sz="94668"/>
  </p:normalViewPr>
  <p:slideViewPr>
    <p:cSldViewPr snapToGrid="0">
      <p:cViewPr varScale="1">
        <p:scale>
          <a:sx n="141" d="100"/>
          <a:sy n="141" d="100"/>
        </p:scale>
        <p:origin x="1104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10" Type="http://schemas.openxmlformats.org/officeDocument/2006/relationships/font" Target="fonts/font7.fntdata"/><Relationship Id="rId19" Type="http://schemas.openxmlformats.org/officeDocument/2006/relationships/tableStyles" Target="tableStyles.xml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f475c860af_2_2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gf475c860af_2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tx">
  <p:cSld name="TITLE_AND_BOD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Slide" type="title">
  <p:cSld name="TITLE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islide.i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9"/>
          <p:cNvSpPr txBox="1"/>
          <p:nvPr/>
        </p:nvSpPr>
        <p:spPr>
          <a:xfrm>
            <a:off x="604453" y="1026236"/>
            <a:ext cx="7853401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The financial table is a basic part of any business plan. It is used to show the company's financial information in a way that is easy for investors and other stakeholders to read. The Financial Table is a spreadsheet that is used to summarize the financial performance of a company. The table can be used in order to identify trends in the company's operations and assess the financial health of the company.</a:t>
            </a:r>
            <a:endParaRPr sz="500"/>
          </a:p>
        </p:txBody>
      </p:sp>
      <p:sp>
        <p:nvSpPr>
          <p:cNvPr id="83" name="Google Shape;83;p19"/>
          <p:cNvSpPr txBox="1"/>
          <p:nvPr/>
        </p:nvSpPr>
        <p:spPr>
          <a:xfrm>
            <a:off x="600421" y="582603"/>
            <a:ext cx="4414265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rlow"/>
              <a:buNone/>
            </a:pPr>
            <a:r>
              <a:rPr lang="en-GB" sz="1700" b="1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3 Months Pivot Tables for Financial Analysis</a:t>
            </a:r>
            <a:endParaRPr sz="500"/>
          </a:p>
        </p:txBody>
      </p:sp>
      <p:graphicFrame>
        <p:nvGraphicFramePr>
          <p:cNvPr id="84" name="Google Shape;84;p19"/>
          <p:cNvGraphicFramePr/>
          <p:nvPr/>
        </p:nvGraphicFramePr>
        <p:xfrm>
          <a:off x="615520" y="1733550"/>
          <a:ext cx="7912875" cy="2748825"/>
        </p:xfrm>
        <a:graphic>
          <a:graphicData uri="http://schemas.openxmlformats.org/drawingml/2006/table">
            <a:tbl>
              <a:tblPr bandRow="1">
                <a:noFill/>
                <a:tableStyleId>{412ABA33-0E8B-413A-BFE5-259E0B3AAA33}</a:tableStyleId>
              </a:tblPr>
              <a:tblGrid>
                <a:gridCol w="2563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7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7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372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372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Information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January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February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March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"/>
                        <a:buNone/>
                      </a:pPr>
                      <a:r>
                        <a:rPr lang="en-GB" sz="900" b="1" u="none" strike="noStrike" cap="none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Total: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5 000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890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25 000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30890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One more information text type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6 570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6570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Text block with information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16 900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19 780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23 800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60 480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670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700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1370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One more information text type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12 780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13030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Text block with information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Your text type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8 790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9040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"/>
                        <a:buNone/>
                      </a:pPr>
                      <a:r>
                        <a:rPr lang="en-GB" sz="900" b="1" u="none" strike="noStrike" cap="none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Total: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31610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40020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49750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"/>
                        <a:buNone/>
                      </a:pPr>
                      <a:r>
                        <a:rPr lang="en-GB" sz="900" b="1" u="none" strike="noStrike" cap="none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121380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Shape">
            <a:hlinkClick r:id="rId3"/>
            <a:extLst>
              <a:ext uri="{FF2B5EF4-FFF2-40B4-BE49-F238E27FC236}">
                <a16:creationId xmlns:a16="http://schemas.microsoft.com/office/drawing/2014/main" id="{5E0FFEAF-F34B-3ECF-B140-325407F1B91E}"/>
              </a:ext>
            </a:extLst>
          </p:cNvPr>
          <p:cNvSpPr/>
          <p:nvPr/>
        </p:nvSpPr>
        <p:spPr>
          <a:xfrm>
            <a:off x="7912009" y="4634156"/>
            <a:ext cx="869980" cy="233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</Words>
  <Application>Microsoft Macintosh PowerPoint</Application>
  <PresentationFormat>On-screen Show (16:9)</PresentationFormat>
  <Paragraphs>47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Helvetica Neue Medium</vt:lpstr>
      <vt:lpstr>Arial</vt:lpstr>
      <vt:lpstr>Helvetica Light</vt:lpstr>
      <vt:lpstr>Barlow SemiBold</vt:lpstr>
      <vt:lpstr>Barlow Medium</vt:lpstr>
      <vt:lpstr>Barlow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</cp:revision>
  <dcterms:modified xsi:type="dcterms:W3CDTF">2023-06-15T12:41:45Z</dcterms:modified>
</cp:coreProperties>
</file>