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60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12ABA33-0E8B-413A-BFE5-259E0B3AAA33}">
  <a:tblStyle styleId="{412ABA33-0E8B-413A-BFE5-259E0B3AAA33}" styleName="Table_0"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9D5CE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FCEB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Helvetica Neue"/>
          <a:ea typeface="Helvetica Neue"/>
          <a:cs typeface="Helvetica Neue"/>
        </a:font>
        <a:srgbClr val="F7F5F7"/>
      </a:tcTxStyle>
      <a:tcStyle>
        <a:tcBdr>
          <a:lef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7F5F7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79"/>
    <p:restoredTop sz="94668"/>
  </p:normalViewPr>
  <p:slideViewPr>
    <p:cSldViewPr snapToGrid="0">
      <p:cViewPr varScale="1">
        <p:scale>
          <a:sx n="141" d="100"/>
          <a:sy n="141" d="100"/>
        </p:scale>
        <p:origin x="110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f475c860af_2_3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gf475c860af_2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tx">
  <p:cSld name="TITLE_AND_BOD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Slide" type="title">
  <p:cSld name="TITLE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0"/>
          <p:cNvSpPr txBox="1"/>
          <p:nvPr/>
        </p:nvSpPr>
        <p:spPr>
          <a:xfrm>
            <a:off x="604453" y="1026236"/>
            <a:ext cx="7853401" cy="46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00"/>
              <a:buFont typeface="Barlow Medium"/>
              <a:buNone/>
            </a:pPr>
            <a:r>
              <a:rPr lang="en-GB" sz="9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The financial table is a basic part of any business plan. It is used to show the company's financial information in a way that is easy for investors and other stakeholders to read. The Financial Table is a spreadsheet that is used to summarize the financial performance of a company. The table can be used in order to identify trends in the company's operations and assess the financial health of the company.</a:t>
            </a:r>
            <a:endParaRPr sz="500"/>
          </a:p>
        </p:txBody>
      </p:sp>
      <p:sp>
        <p:nvSpPr>
          <p:cNvPr id="90" name="Google Shape;90;p20"/>
          <p:cNvSpPr txBox="1"/>
          <p:nvPr/>
        </p:nvSpPr>
        <p:spPr>
          <a:xfrm>
            <a:off x="600421" y="582603"/>
            <a:ext cx="4414265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4 Months Pivot Tables for Financial Analysis</a:t>
            </a:r>
            <a:endParaRPr sz="500"/>
          </a:p>
        </p:txBody>
      </p:sp>
      <p:graphicFrame>
        <p:nvGraphicFramePr>
          <p:cNvPr id="91" name="Google Shape;91;p20"/>
          <p:cNvGraphicFramePr/>
          <p:nvPr/>
        </p:nvGraphicFramePr>
        <p:xfrm>
          <a:off x="615520" y="1733550"/>
          <a:ext cx="7909425" cy="2748825"/>
        </p:xfrm>
        <a:graphic>
          <a:graphicData uri="http://schemas.openxmlformats.org/drawingml/2006/table">
            <a:tbl>
              <a:tblPr bandRow="1">
                <a:noFill/>
                <a:tableStyleId>{412ABA33-0E8B-413A-BFE5-259E0B3AAA33}</a:tableStyleId>
              </a:tblPr>
              <a:tblGrid>
                <a:gridCol w="2192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3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34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34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January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February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March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lt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April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53535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"/>
                        <a:buNone/>
                      </a:pPr>
                      <a:r>
                        <a:rPr lang="en-GB" sz="900" b="1" u="none" strike="noStrike" cap="none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Total: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5 000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25 000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30890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6 570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6570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16 900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19 780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9 700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23 800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70 180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Type your text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670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700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1370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One more information text type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12 780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25 890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38920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Text block with information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890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Your text type here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8 790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-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2"/>
                        </a:buClr>
                        <a:buSzPts val="900"/>
                        <a:buFont typeface="Barlow Medium"/>
                        <a:buNone/>
                      </a:pPr>
                      <a:r>
                        <a:rPr lang="en-GB" sz="900" u="none" strike="noStrike" cap="none">
                          <a:solidFill>
                            <a:schemeClr val="dk2"/>
                          </a:solidFill>
                          <a:latin typeface="Barlow Medium"/>
                          <a:ea typeface="Barlow Medium"/>
                          <a:cs typeface="Barlow Medium"/>
                          <a:sym typeface="Barlow Medium"/>
                        </a:rPr>
                        <a:t>250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7F5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9040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05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"/>
                        <a:buNone/>
                      </a:pPr>
                      <a:r>
                        <a:rPr lang="en-GB" sz="900" b="1" u="none" strike="noStrike" cap="none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Total: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31610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40020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36480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 SemiBold"/>
                        <a:buNone/>
                      </a:pPr>
                      <a:r>
                        <a:rPr lang="en-GB" sz="900" u="none" strike="noStrike" cap="none">
                          <a:solidFill>
                            <a:schemeClr val="dk1"/>
                          </a:solidFill>
                          <a:latin typeface="Barlow SemiBold"/>
                          <a:ea typeface="Barlow SemiBold"/>
                          <a:cs typeface="Barlow SemiBold"/>
                          <a:sym typeface="Barlow SemiBold"/>
                        </a:rPr>
                        <a:t>49750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Barlow"/>
                        <a:buNone/>
                      </a:pPr>
                      <a:r>
                        <a:rPr lang="en-GB" sz="900" b="1" u="none" strike="noStrike" cap="none">
                          <a:solidFill>
                            <a:schemeClr val="dk1"/>
                          </a:solidFill>
                          <a:latin typeface="Barlow"/>
                          <a:ea typeface="Barlow"/>
                          <a:cs typeface="Barlow"/>
                          <a:sym typeface="Barlow"/>
                        </a:rPr>
                        <a:t>157860</a:t>
                      </a:r>
                      <a:endParaRPr sz="500"/>
                    </a:p>
                  </a:txBody>
                  <a:tcPr marL="0" marR="0" marT="0" marB="0" anchor="ctr">
                    <a:lnL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accent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915D614F-D3EE-BF48-F7F9-BC7BBDCF4BFE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</Words>
  <Application>Microsoft Macintosh PowerPoint</Application>
  <PresentationFormat>On-screen Show (16:9)</PresentationFormat>
  <Paragraphs>56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Helvetica Neue Medium</vt:lpstr>
      <vt:lpstr>Arial</vt:lpstr>
      <vt:lpstr>Helvetica Light</vt:lpstr>
      <vt:lpstr>Barlow SemiBold</vt:lpstr>
      <vt:lpstr>Barlow Medium</vt:lpstr>
      <vt:lpstr>Barlow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2023-06-15T12:42:13Z</dcterms:modified>
</cp:coreProperties>
</file>