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1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78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07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Venn diagram"/>
          <p:cNvSpPr txBox="1"/>
          <p:nvPr/>
        </p:nvSpPr>
        <p:spPr>
          <a:xfrm>
            <a:off x="1619262" y="1756807"/>
            <a:ext cx="13002406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Universal Table of Contents Dividers Template</a:t>
            </a:r>
          </a:p>
        </p:txBody>
      </p:sp>
      <p:grpSp>
        <p:nvGrpSpPr>
          <p:cNvPr id="324" name="Group"/>
          <p:cNvGrpSpPr/>
          <p:nvPr/>
        </p:nvGrpSpPr>
        <p:grpSpPr>
          <a:xfrm>
            <a:off x="1646840" y="3080662"/>
            <a:ext cx="6940512" cy="8869718"/>
            <a:chOff x="0" y="0"/>
            <a:chExt cx="6940511" cy="8869716"/>
          </a:xfrm>
        </p:grpSpPr>
        <p:grpSp>
          <p:nvGrpSpPr>
            <p:cNvPr id="281" name="Group"/>
            <p:cNvGrpSpPr/>
            <p:nvPr/>
          </p:nvGrpSpPr>
          <p:grpSpPr>
            <a:xfrm>
              <a:off x="0" y="0"/>
              <a:ext cx="6940512" cy="1152423"/>
              <a:chOff x="0" y="0"/>
              <a:chExt cx="6940511" cy="1152422"/>
            </a:xfrm>
          </p:grpSpPr>
          <p:sp>
            <p:nvSpPr>
              <p:cNvPr id="275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76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77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78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01</a:t>
                </a:r>
              </a:p>
            </p:txBody>
          </p:sp>
          <p:sp>
            <p:nvSpPr>
              <p:cNvPr id="279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80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Business Model</a:t>
                </a:r>
              </a:p>
            </p:txBody>
          </p:sp>
        </p:grpSp>
        <p:grpSp>
          <p:nvGrpSpPr>
            <p:cNvPr id="288" name="Group"/>
            <p:cNvGrpSpPr/>
            <p:nvPr/>
          </p:nvGrpSpPr>
          <p:grpSpPr>
            <a:xfrm>
              <a:off x="0" y="1286215"/>
              <a:ext cx="6940512" cy="1152424"/>
              <a:chOff x="0" y="0"/>
              <a:chExt cx="6940511" cy="1152422"/>
            </a:xfrm>
          </p:grpSpPr>
          <p:sp>
            <p:nvSpPr>
              <p:cNvPr id="282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83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84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85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02</a:t>
                </a:r>
              </a:p>
            </p:txBody>
          </p:sp>
          <p:sp>
            <p:nvSpPr>
              <p:cNvPr id="286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87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SWOT Analysis</a:t>
                </a:r>
              </a:p>
            </p:txBody>
          </p:sp>
        </p:grpSp>
        <p:grpSp>
          <p:nvGrpSpPr>
            <p:cNvPr id="295" name="Group"/>
            <p:cNvGrpSpPr/>
            <p:nvPr/>
          </p:nvGrpSpPr>
          <p:grpSpPr>
            <a:xfrm>
              <a:off x="0" y="2572431"/>
              <a:ext cx="6940512" cy="1152424"/>
              <a:chOff x="0" y="0"/>
              <a:chExt cx="6940511" cy="1152422"/>
            </a:xfrm>
          </p:grpSpPr>
          <p:sp>
            <p:nvSpPr>
              <p:cNvPr id="289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90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91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92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03</a:t>
                </a:r>
              </a:p>
            </p:txBody>
          </p:sp>
          <p:sp>
            <p:nvSpPr>
              <p:cNvPr id="293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94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PEST Analysis</a:t>
                </a:r>
              </a:p>
            </p:txBody>
          </p:sp>
        </p:grpSp>
        <p:grpSp>
          <p:nvGrpSpPr>
            <p:cNvPr id="302" name="Group"/>
            <p:cNvGrpSpPr/>
            <p:nvPr/>
          </p:nvGrpSpPr>
          <p:grpSpPr>
            <a:xfrm>
              <a:off x="0" y="3858647"/>
              <a:ext cx="6940512" cy="1152424"/>
              <a:chOff x="0" y="0"/>
              <a:chExt cx="6940511" cy="1152422"/>
            </a:xfrm>
          </p:grpSpPr>
          <p:sp>
            <p:nvSpPr>
              <p:cNvPr id="296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97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98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99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04</a:t>
                </a:r>
              </a:p>
            </p:txBody>
          </p:sp>
          <p:sp>
            <p:nvSpPr>
              <p:cNvPr id="300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01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Marketing Mix</a:t>
                </a:r>
              </a:p>
            </p:txBody>
          </p:sp>
        </p:grpSp>
        <p:grpSp>
          <p:nvGrpSpPr>
            <p:cNvPr id="309" name="Group"/>
            <p:cNvGrpSpPr/>
            <p:nvPr/>
          </p:nvGrpSpPr>
          <p:grpSpPr>
            <a:xfrm>
              <a:off x="0" y="5144862"/>
              <a:ext cx="6940512" cy="1152424"/>
              <a:chOff x="0" y="0"/>
              <a:chExt cx="6940511" cy="1152422"/>
            </a:xfrm>
          </p:grpSpPr>
          <p:sp>
            <p:nvSpPr>
              <p:cNvPr id="303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04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05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06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05</a:t>
                </a:r>
              </a:p>
            </p:txBody>
          </p:sp>
          <p:sp>
            <p:nvSpPr>
              <p:cNvPr id="307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08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Marketing Plan</a:t>
                </a:r>
              </a:p>
            </p:txBody>
          </p:sp>
        </p:grpSp>
        <p:grpSp>
          <p:nvGrpSpPr>
            <p:cNvPr id="316" name="Group"/>
            <p:cNvGrpSpPr/>
            <p:nvPr/>
          </p:nvGrpSpPr>
          <p:grpSpPr>
            <a:xfrm>
              <a:off x="0" y="6431078"/>
              <a:ext cx="6940512" cy="1152424"/>
              <a:chOff x="0" y="0"/>
              <a:chExt cx="6940511" cy="1152422"/>
            </a:xfrm>
          </p:grpSpPr>
          <p:sp>
            <p:nvSpPr>
              <p:cNvPr id="310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11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12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13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06</a:t>
                </a:r>
              </a:p>
            </p:txBody>
          </p:sp>
          <p:sp>
            <p:nvSpPr>
              <p:cNvPr id="314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15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SMM</a:t>
                </a:r>
              </a:p>
            </p:txBody>
          </p:sp>
        </p:grpSp>
        <p:grpSp>
          <p:nvGrpSpPr>
            <p:cNvPr id="323" name="Group"/>
            <p:cNvGrpSpPr/>
            <p:nvPr/>
          </p:nvGrpSpPr>
          <p:grpSpPr>
            <a:xfrm>
              <a:off x="0" y="7717294"/>
              <a:ext cx="6940512" cy="1152423"/>
              <a:chOff x="0" y="0"/>
              <a:chExt cx="6940511" cy="1152422"/>
            </a:xfrm>
          </p:grpSpPr>
          <p:sp>
            <p:nvSpPr>
              <p:cNvPr id="317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18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19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20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07</a:t>
                </a:r>
              </a:p>
            </p:txBody>
          </p:sp>
          <p:sp>
            <p:nvSpPr>
              <p:cNvPr id="321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22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SEO</a:t>
                </a:r>
              </a:p>
            </p:txBody>
          </p:sp>
        </p:grpSp>
      </p:grpSp>
      <p:grpSp>
        <p:nvGrpSpPr>
          <p:cNvPr id="374" name="Group"/>
          <p:cNvGrpSpPr/>
          <p:nvPr/>
        </p:nvGrpSpPr>
        <p:grpSpPr>
          <a:xfrm>
            <a:off x="8720659" y="3080662"/>
            <a:ext cx="6940512" cy="8869718"/>
            <a:chOff x="0" y="0"/>
            <a:chExt cx="6940511" cy="8869716"/>
          </a:xfrm>
        </p:grpSpPr>
        <p:grpSp>
          <p:nvGrpSpPr>
            <p:cNvPr id="331" name="Group"/>
            <p:cNvGrpSpPr/>
            <p:nvPr/>
          </p:nvGrpSpPr>
          <p:grpSpPr>
            <a:xfrm>
              <a:off x="0" y="0"/>
              <a:ext cx="6940512" cy="1152423"/>
              <a:chOff x="0" y="0"/>
              <a:chExt cx="6940511" cy="1152422"/>
            </a:xfrm>
          </p:grpSpPr>
          <p:sp>
            <p:nvSpPr>
              <p:cNvPr id="325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26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27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28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08</a:t>
                </a:r>
              </a:p>
            </p:txBody>
          </p:sp>
          <p:sp>
            <p:nvSpPr>
              <p:cNvPr id="329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30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Content Marketing</a:t>
                </a:r>
              </a:p>
            </p:txBody>
          </p:sp>
        </p:grpSp>
        <p:grpSp>
          <p:nvGrpSpPr>
            <p:cNvPr id="338" name="Group"/>
            <p:cNvGrpSpPr/>
            <p:nvPr/>
          </p:nvGrpSpPr>
          <p:grpSpPr>
            <a:xfrm>
              <a:off x="0" y="1286215"/>
              <a:ext cx="6940512" cy="1152424"/>
              <a:chOff x="0" y="0"/>
              <a:chExt cx="6940511" cy="1152422"/>
            </a:xfrm>
          </p:grpSpPr>
          <p:sp>
            <p:nvSpPr>
              <p:cNvPr id="332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33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34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35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09</a:t>
                </a:r>
              </a:p>
            </p:txBody>
          </p:sp>
          <p:sp>
            <p:nvSpPr>
              <p:cNvPr id="336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37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Marketing Budget</a:t>
                </a:r>
              </a:p>
            </p:txBody>
          </p:sp>
        </p:grpSp>
        <p:grpSp>
          <p:nvGrpSpPr>
            <p:cNvPr id="345" name="Group"/>
            <p:cNvGrpSpPr/>
            <p:nvPr/>
          </p:nvGrpSpPr>
          <p:grpSpPr>
            <a:xfrm>
              <a:off x="0" y="2572431"/>
              <a:ext cx="6940512" cy="1152424"/>
              <a:chOff x="0" y="0"/>
              <a:chExt cx="6940511" cy="1152422"/>
            </a:xfrm>
          </p:grpSpPr>
          <p:sp>
            <p:nvSpPr>
              <p:cNvPr id="339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40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41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42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10</a:t>
                </a:r>
              </a:p>
            </p:txBody>
          </p:sp>
          <p:sp>
            <p:nvSpPr>
              <p:cNvPr id="343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44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Monthly Report</a:t>
                </a:r>
              </a:p>
            </p:txBody>
          </p:sp>
        </p:grpSp>
        <p:grpSp>
          <p:nvGrpSpPr>
            <p:cNvPr id="352" name="Group"/>
            <p:cNvGrpSpPr/>
            <p:nvPr/>
          </p:nvGrpSpPr>
          <p:grpSpPr>
            <a:xfrm>
              <a:off x="0" y="3858647"/>
              <a:ext cx="6940512" cy="1152424"/>
              <a:chOff x="0" y="0"/>
              <a:chExt cx="6940511" cy="1152422"/>
            </a:xfrm>
          </p:grpSpPr>
          <p:sp>
            <p:nvSpPr>
              <p:cNvPr id="346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47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48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49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11</a:t>
                </a:r>
              </a:p>
            </p:txBody>
          </p:sp>
          <p:sp>
            <p:nvSpPr>
              <p:cNvPr id="350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51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Yearly Report</a:t>
                </a:r>
              </a:p>
            </p:txBody>
          </p:sp>
        </p:grpSp>
        <p:grpSp>
          <p:nvGrpSpPr>
            <p:cNvPr id="359" name="Group"/>
            <p:cNvGrpSpPr/>
            <p:nvPr/>
          </p:nvGrpSpPr>
          <p:grpSpPr>
            <a:xfrm>
              <a:off x="0" y="5144862"/>
              <a:ext cx="6940512" cy="1152424"/>
              <a:chOff x="0" y="0"/>
              <a:chExt cx="6940511" cy="1152422"/>
            </a:xfrm>
          </p:grpSpPr>
          <p:sp>
            <p:nvSpPr>
              <p:cNvPr id="353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54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55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56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12</a:t>
                </a:r>
              </a:p>
            </p:txBody>
          </p:sp>
          <p:sp>
            <p:nvSpPr>
              <p:cNvPr id="357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58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Business Model</a:t>
                </a:r>
              </a:p>
            </p:txBody>
          </p:sp>
        </p:grpSp>
        <p:grpSp>
          <p:nvGrpSpPr>
            <p:cNvPr id="366" name="Group"/>
            <p:cNvGrpSpPr/>
            <p:nvPr/>
          </p:nvGrpSpPr>
          <p:grpSpPr>
            <a:xfrm>
              <a:off x="0" y="6431078"/>
              <a:ext cx="6940512" cy="1152424"/>
              <a:chOff x="0" y="0"/>
              <a:chExt cx="6940511" cy="1152422"/>
            </a:xfrm>
          </p:grpSpPr>
          <p:sp>
            <p:nvSpPr>
              <p:cNvPr id="360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61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62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63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13</a:t>
                </a:r>
              </a:p>
            </p:txBody>
          </p:sp>
          <p:sp>
            <p:nvSpPr>
              <p:cNvPr id="364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65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SWOT Analysis</a:t>
                </a:r>
              </a:p>
            </p:txBody>
          </p:sp>
        </p:grpSp>
        <p:grpSp>
          <p:nvGrpSpPr>
            <p:cNvPr id="373" name="Group"/>
            <p:cNvGrpSpPr/>
            <p:nvPr/>
          </p:nvGrpSpPr>
          <p:grpSpPr>
            <a:xfrm>
              <a:off x="0" y="7717294"/>
              <a:ext cx="6940512" cy="1152423"/>
              <a:chOff x="0" y="0"/>
              <a:chExt cx="6940511" cy="1152422"/>
            </a:xfrm>
          </p:grpSpPr>
          <p:sp>
            <p:nvSpPr>
              <p:cNvPr id="367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68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69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70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14</a:t>
                </a:r>
              </a:p>
            </p:txBody>
          </p:sp>
          <p:sp>
            <p:nvSpPr>
              <p:cNvPr id="371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72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PEST Analysis</a:t>
                </a:r>
              </a:p>
            </p:txBody>
          </p:sp>
        </p:grpSp>
      </p:grpSp>
      <p:grpSp>
        <p:nvGrpSpPr>
          <p:cNvPr id="424" name="Group"/>
          <p:cNvGrpSpPr/>
          <p:nvPr/>
        </p:nvGrpSpPr>
        <p:grpSpPr>
          <a:xfrm>
            <a:off x="15794477" y="3080662"/>
            <a:ext cx="6940513" cy="8869718"/>
            <a:chOff x="0" y="0"/>
            <a:chExt cx="6940511" cy="8869716"/>
          </a:xfrm>
        </p:grpSpPr>
        <p:grpSp>
          <p:nvGrpSpPr>
            <p:cNvPr id="381" name="Group"/>
            <p:cNvGrpSpPr/>
            <p:nvPr/>
          </p:nvGrpSpPr>
          <p:grpSpPr>
            <a:xfrm>
              <a:off x="0" y="0"/>
              <a:ext cx="6940512" cy="1152423"/>
              <a:chOff x="0" y="0"/>
              <a:chExt cx="6940511" cy="1152422"/>
            </a:xfrm>
          </p:grpSpPr>
          <p:sp>
            <p:nvSpPr>
              <p:cNvPr id="375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76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77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78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15</a:t>
                </a:r>
              </a:p>
            </p:txBody>
          </p:sp>
          <p:sp>
            <p:nvSpPr>
              <p:cNvPr id="379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80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SMM</a:t>
                </a:r>
              </a:p>
            </p:txBody>
          </p:sp>
        </p:grpSp>
        <p:grpSp>
          <p:nvGrpSpPr>
            <p:cNvPr id="388" name="Group"/>
            <p:cNvGrpSpPr/>
            <p:nvPr/>
          </p:nvGrpSpPr>
          <p:grpSpPr>
            <a:xfrm>
              <a:off x="0" y="1286215"/>
              <a:ext cx="6940512" cy="1152424"/>
              <a:chOff x="0" y="0"/>
              <a:chExt cx="6940511" cy="1152422"/>
            </a:xfrm>
          </p:grpSpPr>
          <p:sp>
            <p:nvSpPr>
              <p:cNvPr id="382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83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84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85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16</a:t>
                </a:r>
              </a:p>
            </p:txBody>
          </p:sp>
          <p:sp>
            <p:nvSpPr>
              <p:cNvPr id="386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87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SWOT Analysis</a:t>
                </a:r>
              </a:p>
            </p:txBody>
          </p:sp>
        </p:grpSp>
        <p:grpSp>
          <p:nvGrpSpPr>
            <p:cNvPr id="395" name="Group"/>
            <p:cNvGrpSpPr/>
            <p:nvPr/>
          </p:nvGrpSpPr>
          <p:grpSpPr>
            <a:xfrm>
              <a:off x="0" y="2572431"/>
              <a:ext cx="6940512" cy="1152424"/>
              <a:chOff x="0" y="0"/>
              <a:chExt cx="6940511" cy="1152422"/>
            </a:xfrm>
          </p:grpSpPr>
          <p:sp>
            <p:nvSpPr>
              <p:cNvPr id="389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90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91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92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17</a:t>
                </a:r>
              </a:p>
            </p:txBody>
          </p:sp>
          <p:sp>
            <p:nvSpPr>
              <p:cNvPr id="393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94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PEST Analysis</a:t>
                </a:r>
              </a:p>
            </p:txBody>
          </p:sp>
        </p:grpSp>
        <p:grpSp>
          <p:nvGrpSpPr>
            <p:cNvPr id="402" name="Group"/>
            <p:cNvGrpSpPr/>
            <p:nvPr/>
          </p:nvGrpSpPr>
          <p:grpSpPr>
            <a:xfrm>
              <a:off x="0" y="3858647"/>
              <a:ext cx="6940512" cy="1152424"/>
              <a:chOff x="0" y="0"/>
              <a:chExt cx="6940511" cy="1152422"/>
            </a:xfrm>
          </p:grpSpPr>
          <p:sp>
            <p:nvSpPr>
              <p:cNvPr id="396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97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98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99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18</a:t>
                </a:r>
              </a:p>
            </p:txBody>
          </p:sp>
          <p:sp>
            <p:nvSpPr>
              <p:cNvPr id="400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401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Marketing Mix</a:t>
                </a:r>
              </a:p>
            </p:txBody>
          </p:sp>
        </p:grpSp>
        <p:grpSp>
          <p:nvGrpSpPr>
            <p:cNvPr id="409" name="Group"/>
            <p:cNvGrpSpPr/>
            <p:nvPr/>
          </p:nvGrpSpPr>
          <p:grpSpPr>
            <a:xfrm>
              <a:off x="0" y="5144862"/>
              <a:ext cx="6940512" cy="1152424"/>
              <a:chOff x="0" y="0"/>
              <a:chExt cx="6940511" cy="1152422"/>
            </a:xfrm>
          </p:grpSpPr>
          <p:sp>
            <p:nvSpPr>
              <p:cNvPr id="403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04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05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06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19</a:t>
                </a:r>
              </a:p>
            </p:txBody>
          </p:sp>
          <p:sp>
            <p:nvSpPr>
              <p:cNvPr id="407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408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Marketing Plan</a:t>
                </a:r>
              </a:p>
            </p:txBody>
          </p:sp>
        </p:grpSp>
        <p:grpSp>
          <p:nvGrpSpPr>
            <p:cNvPr id="416" name="Group"/>
            <p:cNvGrpSpPr/>
            <p:nvPr/>
          </p:nvGrpSpPr>
          <p:grpSpPr>
            <a:xfrm>
              <a:off x="0" y="6431078"/>
              <a:ext cx="6940512" cy="1152424"/>
              <a:chOff x="0" y="0"/>
              <a:chExt cx="6940511" cy="1152422"/>
            </a:xfrm>
          </p:grpSpPr>
          <p:sp>
            <p:nvSpPr>
              <p:cNvPr id="410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11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12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13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20</a:t>
                </a:r>
              </a:p>
            </p:txBody>
          </p:sp>
          <p:sp>
            <p:nvSpPr>
              <p:cNvPr id="414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415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Marketing Mix</a:t>
                </a:r>
              </a:p>
            </p:txBody>
          </p:sp>
        </p:grpSp>
        <p:grpSp>
          <p:nvGrpSpPr>
            <p:cNvPr id="423" name="Group"/>
            <p:cNvGrpSpPr/>
            <p:nvPr/>
          </p:nvGrpSpPr>
          <p:grpSpPr>
            <a:xfrm>
              <a:off x="0" y="7717294"/>
              <a:ext cx="6940512" cy="1152423"/>
              <a:chOff x="0" y="0"/>
              <a:chExt cx="6940511" cy="1152422"/>
            </a:xfrm>
          </p:grpSpPr>
          <p:sp>
            <p:nvSpPr>
              <p:cNvPr id="417" name="Rounded Rectangle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18" name="Rounded Rectangle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19" name="Rounded Rectangle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20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21</a:t>
                </a:r>
              </a:p>
            </p:txBody>
          </p:sp>
          <p:sp>
            <p:nvSpPr>
              <p:cNvPr id="421" name="Graphic 3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422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Yearly Report</a:t>
                </a:r>
              </a:p>
            </p:txBody>
          </p:sp>
        </p:grpSp>
      </p:grpSp>
      <p:sp>
        <p:nvSpPr>
          <p:cNvPr id="2" name="Shape">
            <a:hlinkClick r:id="rId2"/>
            <a:extLst>
              <a:ext uri="{FF2B5EF4-FFF2-40B4-BE49-F238E27FC236}">
                <a16:creationId xmlns:a16="http://schemas.microsoft.com/office/drawing/2014/main" id="{60FBE3DD-2A64-05C0-3264-FB0578AFC7A0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66</Words>
  <Application>Microsoft Macintosh PowerPoint</Application>
  <PresentationFormat>Custom</PresentationFormat>
  <Paragraphs>43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Barlow Bold</vt:lpstr>
      <vt:lpstr>Barlow Medium</vt:lpstr>
      <vt:lpstr>Calibri</vt:lpstr>
      <vt:lpstr>Helvetica Light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5</cp:revision>
  <dcterms:modified xsi:type="dcterms:W3CDTF">2023-06-15T13:01:57Z</dcterms:modified>
</cp:coreProperties>
</file>